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73" r:id="rId3"/>
    <p:sldId id="275" r:id="rId4"/>
    <p:sldId id="281" r:id="rId5"/>
    <p:sldId id="272" r:id="rId6"/>
    <p:sldId id="278" r:id="rId7"/>
    <p:sldId id="259" r:id="rId8"/>
    <p:sldId id="293" r:id="rId9"/>
    <p:sldId id="294" r:id="rId10"/>
    <p:sldId id="296" r:id="rId11"/>
    <p:sldId id="290" r:id="rId12"/>
    <p:sldId id="292" r:id="rId13"/>
    <p:sldId id="295" r:id="rId14"/>
    <p:sldId id="291" r:id="rId15"/>
    <p:sldId id="280" r:id="rId16"/>
    <p:sldId id="283" r:id="rId17"/>
    <p:sldId id="282" r:id="rId18"/>
    <p:sldId id="261" r:id="rId19"/>
    <p:sldId id="298" r:id="rId20"/>
    <p:sldId id="264" r:id="rId21"/>
    <p:sldId id="299" r:id="rId22"/>
    <p:sldId id="262" r:id="rId23"/>
    <p:sldId id="300" r:id="rId24"/>
    <p:sldId id="263" r:id="rId25"/>
    <p:sldId id="301" r:id="rId26"/>
    <p:sldId id="286" r:id="rId27"/>
    <p:sldId id="302" r:id="rId28"/>
    <p:sldId id="276" r:id="rId29"/>
    <p:sldId id="303" r:id="rId30"/>
    <p:sldId id="297" r:id="rId31"/>
    <p:sldId id="279" r:id="rId32"/>
    <p:sldId id="284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084DCF-16B6-6DA5-14C7-CE95D4A8C979}" v="167" dt="2025-05-08T21:13:29.701"/>
    <p1510:client id="{8C9894E4-89EF-71C6-9F9B-351D67B6BA6F}" v="5" dt="2025-05-08T23:41:47.748"/>
    <p1510:client id="{A2603A14-69AA-E955-E763-29D16350253F}" v="17" dt="2025-05-09T15:21:27.330"/>
    <p1510:client id="{F75DE99B-6547-C8F3-4583-5CF237E66EB3}" v="50" dt="2025-05-08T18:32:39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FF9CDC-E9E0-44D1-94A0-E98B21DDF8A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76BA630-323B-4BE5-B282-A017EEB3A4F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Objective of Analysis</a:t>
          </a:r>
          <a:endParaRPr lang="en-US"/>
        </a:p>
      </dgm:t>
    </dgm:pt>
    <dgm:pt modelId="{EDFA8D00-3AD8-4DA0-B485-C3BAE342446F}" type="parTrans" cxnId="{D81093C9-9FA1-44EF-8B3D-D4B80079A853}">
      <dgm:prSet/>
      <dgm:spPr/>
      <dgm:t>
        <a:bodyPr/>
        <a:lstStyle/>
        <a:p>
          <a:endParaRPr lang="en-US"/>
        </a:p>
      </dgm:t>
    </dgm:pt>
    <dgm:pt modelId="{DC7F4F99-8A7D-42AC-866F-133E5870A62F}" type="sibTrans" cxnId="{D81093C9-9FA1-44EF-8B3D-D4B80079A853}">
      <dgm:prSet/>
      <dgm:spPr/>
      <dgm:t>
        <a:bodyPr/>
        <a:lstStyle/>
        <a:p>
          <a:endParaRPr lang="en-US"/>
        </a:p>
      </dgm:t>
    </dgm:pt>
    <dgm:pt modelId="{243CE96F-C584-4081-A126-315553CC5C4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Assumptions and Challenges</a:t>
          </a:r>
          <a:endParaRPr lang="en-US"/>
        </a:p>
      </dgm:t>
    </dgm:pt>
    <dgm:pt modelId="{286A233D-A258-4E30-B392-60CC64D915EF}" type="parTrans" cxnId="{681E59C0-B18E-4D6A-ABCB-FBF99F6E5E43}">
      <dgm:prSet/>
      <dgm:spPr/>
      <dgm:t>
        <a:bodyPr/>
        <a:lstStyle/>
        <a:p>
          <a:endParaRPr lang="en-US"/>
        </a:p>
      </dgm:t>
    </dgm:pt>
    <dgm:pt modelId="{55408BAC-194D-4862-BE57-7E2317B28109}" type="sibTrans" cxnId="{681E59C0-B18E-4D6A-ABCB-FBF99F6E5E43}">
      <dgm:prSet/>
      <dgm:spPr/>
      <dgm:t>
        <a:bodyPr/>
        <a:lstStyle/>
        <a:p>
          <a:endParaRPr lang="en-US"/>
        </a:p>
      </dgm:t>
    </dgm:pt>
    <dgm:pt modelId="{669624B8-ABAA-4B04-B87C-F9CAE74336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Methodology</a:t>
          </a:r>
          <a:endParaRPr lang="en-US"/>
        </a:p>
      </dgm:t>
    </dgm:pt>
    <dgm:pt modelId="{06E156EA-E34C-49F1-9493-D94D05A61237}" type="parTrans" cxnId="{85FC694A-2331-4314-A361-ECDE3C9DD768}">
      <dgm:prSet/>
      <dgm:spPr/>
      <dgm:t>
        <a:bodyPr/>
        <a:lstStyle/>
        <a:p>
          <a:endParaRPr lang="en-US"/>
        </a:p>
      </dgm:t>
    </dgm:pt>
    <dgm:pt modelId="{5999BACA-E70F-4DB2-8382-240E09CFF388}" type="sibTrans" cxnId="{85FC694A-2331-4314-A361-ECDE3C9DD768}">
      <dgm:prSet/>
      <dgm:spPr/>
      <dgm:t>
        <a:bodyPr/>
        <a:lstStyle/>
        <a:p>
          <a:endParaRPr lang="en-US"/>
        </a:p>
      </dgm:t>
    </dgm:pt>
    <dgm:pt modelId="{2767A238-319C-4701-BC39-7C7F6B9F937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Results</a:t>
          </a:r>
          <a:endParaRPr lang="en-US"/>
        </a:p>
      </dgm:t>
    </dgm:pt>
    <dgm:pt modelId="{7D68882C-ADA5-429A-B61D-88AB2332DBE3}" type="parTrans" cxnId="{2134A1CB-9F22-4A92-95C1-139D93653FC6}">
      <dgm:prSet/>
      <dgm:spPr/>
      <dgm:t>
        <a:bodyPr/>
        <a:lstStyle/>
        <a:p>
          <a:endParaRPr lang="en-US"/>
        </a:p>
      </dgm:t>
    </dgm:pt>
    <dgm:pt modelId="{30F7FF6E-3ABF-4D1A-8323-892F434EB56D}" type="sibTrans" cxnId="{2134A1CB-9F22-4A92-95C1-139D93653FC6}">
      <dgm:prSet/>
      <dgm:spPr/>
      <dgm:t>
        <a:bodyPr/>
        <a:lstStyle/>
        <a:p>
          <a:endParaRPr lang="en-US"/>
        </a:p>
      </dgm:t>
    </dgm:pt>
    <dgm:pt modelId="{44EE0F22-8B5C-4BBB-888C-78CC4980BD4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Recommendations</a:t>
          </a:r>
          <a:endParaRPr lang="en-US"/>
        </a:p>
      </dgm:t>
    </dgm:pt>
    <dgm:pt modelId="{B3140DA2-DD49-4895-A6CA-AB2BB884B7F2}" type="parTrans" cxnId="{EE11648B-7EFC-47B6-8D3A-CCC0BE481183}">
      <dgm:prSet/>
      <dgm:spPr/>
      <dgm:t>
        <a:bodyPr/>
        <a:lstStyle/>
        <a:p>
          <a:endParaRPr lang="en-US"/>
        </a:p>
      </dgm:t>
    </dgm:pt>
    <dgm:pt modelId="{38A4F674-FB35-4A30-BFC9-95B5E5ED1D7F}" type="sibTrans" cxnId="{EE11648B-7EFC-47B6-8D3A-CCC0BE481183}">
      <dgm:prSet/>
      <dgm:spPr/>
      <dgm:t>
        <a:bodyPr/>
        <a:lstStyle/>
        <a:p>
          <a:endParaRPr lang="en-US"/>
        </a:p>
      </dgm:t>
    </dgm:pt>
    <dgm:pt modelId="{C7917F9B-A0B2-4DFF-97F2-1564BB44D4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Takeaways</a:t>
          </a:r>
          <a:endParaRPr lang="en-US"/>
        </a:p>
      </dgm:t>
    </dgm:pt>
    <dgm:pt modelId="{D8B56382-981C-4E69-B996-5A788A72EEB3}" type="parTrans" cxnId="{BEE96F5B-C439-4A8A-B8C6-BCC91B62B49B}">
      <dgm:prSet/>
      <dgm:spPr/>
      <dgm:t>
        <a:bodyPr/>
        <a:lstStyle/>
        <a:p>
          <a:endParaRPr lang="en-US"/>
        </a:p>
      </dgm:t>
    </dgm:pt>
    <dgm:pt modelId="{E59D85B0-692A-4DD7-9B5D-24E5A14C8F1A}" type="sibTrans" cxnId="{BEE96F5B-C439-4A8A-B8C6-BCC91B62B49B}">
      <dgm:prSet/>
      <dgm:spPr/>
      <dgm:t>
        <a:bodyPr/>
        <a:lstStyle/>
        <a:p>
          <a:endParaRPr lang="en-US"/>
        </a:p>
      </dgm:t>
    </dgm:pt>
    <dgm:pt modelId="{2D0EB3BD-87B4-4F85-9FF1-F0B8676E5C89}" type="pres">
      <dgm:prSet presAssocID="{7CFF9CDC-E9E0-44D1-94A0-E98B21DDF8A3}" presName="root" presStyleCnt="0">
        <dgm:presLayoutVars>
          <dgm:dir/>
          <dgm:resizeHandles val="exact"/>
        </dgm:presLayoutVars>
      </dgm:prSet>
      <dgm:spPr/>
    </dgm:pt>
    <dgm:pt modelId="{E5EADB8C-38C2-47AE-91D7-79E015FB20B8}" type="pres">
      <dgm:prSet presAssocID="{F76BA630-323B-4BE5-B282-A017EEB3A4F5}" presName="compNode" presStyleCnt="0"/>
      <dgm:spPr/>
    </dgm:pt>
    <dgm:pt modelId="{1E918325-776E-43F6-A6BE-6E3F8E960297}" type="pres">
      <dgm:prSet presAssocID="{F76BA630-323B-4BE5-B282-A017EEB3A4F5}" presName="iconBgRect" presStyleLbl="bgShp" presStyleIdx="0" presStyleCnt="6"/>
      <dgm:spPr/>
    </dgm:pt>
    <dgm:pt modelId="{EA67CA46-044B-4FB1-A8A0-B6B2DBDE9EAE}" type="pres">
      <dgm:prSet presAssocID="{F76BA630-323B-4BE5-B282-A017EEB3A4F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F7EAA25-7E7E-42AE-99B9-FA7AA5631F1A}" type="pres">
      <dgm:prSet presAssocID="{F76BA630-323B-4BE5-B282-A017EEB3A4F5}" presName="spaceRect" presStyleCnt="0"/>
      <dgm:spPr/>
    </dgm:pt>
    <dgm:pt modelId="{23A7B274-18E1-42DB-A2B4-AF3027A45BF3}" type="pres">
      <dgm:prSet presAssocID="{F76BA630-323B-4BE5-B282-A017EEB3A4F5}" presName="textRect" presStyleLbl="revTx" presStyleIdx="0" presStyleCnt="6">
        <dgm:presLayoutVars>
          <dgm:chMax val="1"/>
          <dgm:chPref val="1"/>
        </dgm:presLayoutVars>
      </dgm:prSet>
      <dgm:spPr/>
    </dgm:pt>
    <dgm:pt modelId="{4F9C0186-A3F9-48A9-96D3-A5825AEC235A}" type="pres">
      <dgm:prSet presAssocID="{DC7F4F99-8A7D-42AC-866F-133E5870A62F}" presName="sibTrans" presStyleCnt="0"/>
      <dgm:spPr/>
    </dgm:pt>
    <dgm:pt modelId="{050196BC-7353-4E9C-B364-CBBA0EC40574}" type="pres">
      <dgm:prSet presAssocID="{243CE96F-C584-4081-A126-315553CC5C49}" presName="compNode" presStyleCnt="0"/>
      <dgm:spPr/>
    </dgm:pt>
    <dgm:pt modelId="{04B6DEBF-6550-476A-99CA-171D2EE78CD2}" type="pres">
      <dgm:prSet presAssocID="{243CE96F-C584-4081-A126-315553CC5C49}" presName="iconBgRect" presStyleLbl="bgShp" presStyleIdx="1" presStyleCnt="6"/>
      <dgm:spPr/>
    </dgm:pt>
    <dgm:pt modelId="{AE1D5D3F-520E-41EC-82F2-A7FF878583FC}" type="pres">
      <dgm:prSet presAssocID="{243CE96F-C584-4081-A126-315553CC5C4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751FFC1-5E87-4F42-8E1A-D44A69D052E1}" type="pres">
      <dgm:prSet presAssocID="{243CE96F-C584-4081-A126-315553CC5C49}" presName="spaceRect" presStyleCnt="0"/>
      <dgm:spPr/>
    </dgm:pt>
    <dgm:pt modelId="{ABB107A7-9746-4BD4-8ECE-74A03EE4A880}" type="pres">
      <dgm:prSet presAssocID="{243CE96F-C584-4081-A126-315553CC5C49}" presName="textRect" presStyleLbl="revTx" presStyleIdx="1" presStyleCnt="6">
        <dgm:presLayoutVars>
          <dgm:chMax val="1"/>
          <dgm:chPref val="1"/>
        </dgm:presLayoutVars>
      </dgm:prSet>
      <dgm:spPr/>
    </dgm:pt>
    <dgm:pt modelId="{94A4F22D-9A41-4F0E-A894-CEA212507D55}" type="pres">
      <dgm:prSet presAssocID="{55408BAC-194D-4862-BE57-7E2317B28109}" presName="sibTrans" presStyleCnt="0"/>
      <dgm:spPr/>
    </dgm:pt>
    <dgm:pt modelId="{5D8E3A70-272E-43A7-9924-DE4BA7FBF0B3}" type="pres">
      <dgm:prSet presAssocID="{669624B8-ABAA-4B04-B87C-F9CAE743369D}" presName="compNode" presStyleCnt="0"/>
      <dgm:spPr/>
    </dgm:pt>
    <dgm:pt modelId="{BDEFA0B5-46C2-4BF3-B5BA-3FAC673D1B89}" type="pres">
      <dgm:prSet presAssocID="{669624B8-ABAA-4B04-B87C-F9CAE743369D}" presName="iconBgRect" presStyleLbl="bgShp" presStyleIdx="2" presStyleCnt="6"/>
      <dgm:spPr/>
    </dgm:pt>
    <dgm:pt modelId="{BA4D4A9F-6482-4C01-BB87-3F53441B35D2}" type="pres">
      <dgm:prSet presAssocID="{669624B8-ABAA-4B04-B87C-F9CAE743369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ECF81B0-0D4D-4DDB-9E46-7E91CDFEFCD6}" type="pres">
      <dgm:prSet presAssocID="{669624B8-ABAA-4B04-B87C-F9CAE743369D}" presName="spaceRect" presStyleCnt="0"/>
      <dgm:spPr/>
    </dgm:pt>
    <dgm:pt modelId="{16D3F0CB-4C3F-47C1-8FC4-720F2555957C}" type="pres">
      <dgm:prSet presAssocID="{669624B8-ABAA-4B04-B87C-F9CAE743369D}" presName="textRect" presStyleLbl="revTx" presStyleIdx="2" presStyleCnt="6">
        <dgm:presLayoutVars>
          <dgm:chMax val="1"/>
          <dgm:chPref val="1"/>
        </dgm:presLayoutVars>
      </dgm:prSet>
      <dgm:spPr/>
    </dgm:pt>
    <dgm:pt modelId="{2156A741-F677-4BF6-84E4-CE84D069EF34}" type="pres">
      <dgm:prSet presAssocID="{5999BACA-E70F-4DB2-8382-240E09CFF388}" presName="sibTrans" presStyleCnt="0"/>
      <dgm:spPr/>
    </dgm:pt>
    <dgm:pt modelId="{28D2B43B-87B9-4384-A346-D4AA95FA9DA5}" type="pres">
      <dgm:prSet presAssocID="{2767A238-319C-4701-BC39-7C7F6B9F937D}" presName="compNode" presStyleCnt="0"/>
      <dgm:spPr/>
    </dgm:pt>
    <dgm:pt modelId="{BFC39155-7934-465B-BDC7-CCBB0B814D0F}" type="pres">
      <dgm:prSet presAssocID="{2767A238-319C-4701-BC39-7C7F6B9F937D}" presName="iconBgRect" presStyleLbl="bgShp" presStyleIdx="3" presStyleCnt="6"/>
      <dgm:spPr/>
    </dgm:pt>
    <dgm:pt modelId="{99C11491-C1C6-4AF0-B3DF-A575AD9AC18A}" type="pres">
      <dgm:prSet presAssocID="{2767A238-319C-4701-BC39-7C7F6B9F937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C4D93BD-2593-4E2C-AAEE-AD5928A81267}" type="pres">
      <dgm:prSet presAssocID="{2767A238-319C-4701-BC39-7C7F6B9F937D}" presName="spaceRect" presStyleCnt="0"/>
      <dgm:spPr/>
    </dgm:pt>
    <dgm:pt modelId="{0D1B424F-6524-412B-B4CB-4690C774641F}" type="pres">
      <dgm:prSet presAssocID="{2767A238-319C-4701-BC39-7C7F6B9F937D}" presName="textRect" presStyleLbl="revTx" presStyleIdx="3" presStyleCnt="6">
        <dgm:presLayoutVars>
          <dgm:chMax val="1"/>
          <dgm:chPref val="1"/>
        </dgm:presLayoutVars>
      </dgm:prSet>
      <dgm:spPr/>
    </dgm:pt>
    <dgm:pt modelId="{A4E8E689-72A5-4551-ACF2-992801CCB4F0}" type="pres">
      <dgm:prSet presAssocID="{30F7FF6E-3ABF-4D1A-8323-892F434EB56D}" presName="sibTrans" presStyleCnt="0"/>
      <dgm:spPr/>
    </dgm:pt>
    <dgm:pt modelId="{30845115-585B-4EDB-BD56-09BE53746CCE}" type="pres">
      <dgm:prSet presAssocID="{44EE0F22-8B5C-4BBB-888C-78CC4980BD48}" presName="compNode" presStyleCnt="0"/>
      <dgm:spPr/>
    </dgm:pt>
    <dgm:pt modelId="{24AEB174-A938-4B79-A8DF-F08010F63AAC}" type="pres">
      <dgm:prSet presAssocID="{44EE0F22-8B5C-4BBB-888C-78CC4980BD48}" presName="iconBgRect" presStyleLbl="bgShp" presStyleIdx="4" presStyleCnt="6"/>
      <dgm:spPr/>
    </dgm:pt>
    <dgm:pt modelId="{2DBE9BE9-233D-4ACA-858B-312EF99A808A}" type="pres">
      <dgm:prSet presAssocID="{44EE0F22-8B5C-4BBB-888C-78CC4980BD48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B82E22F-2537-454E-9C33-F52300B36956}" type="pres">
      <dgm:prSet presAssocID="{44EE0F22-8B5C-4BBB-888C-78CC4980BD48}" presName="spaceRect" presStyleCnt="0"/>
      <dgm:spPr/>
    </dgm:pt>
    <dgm:pt modelId="{89CF829C-2838-4FEE-AF02-274AD732AB10}" type="pres">
      <dgm:prSet presAssocID="{44EE0F22-8B5C-4BBB-888C-78CC4980BD48}" presName="textRect" presStyleLbl="revTx" presStyleIdx="4" presStyleCnt="6">
        <dgm:presLayoutVars>
          <dgm:chMax val="1"/>
          <dgm:chPref val="1"/>
        </dgm:presLayoutVars>
      </dgm:prSet>
      <dgm:spPr/>
    </dgm:pt>
    <dgm:pt modelId="{9193D2AA-EBF9-41D1-A329-06885E4F1E3F}" type="pres">
      <dgm:prSet presAssocID="{38A4F674-FB35-4A30-BFC9-95B5E5ED1D7F}" presName="sibTrans" presStyleCnt="0"/>
      <dgm:spPr/>
    </dgm:pt>
    <dgm:pt modelId="{79224902-7CCB-4705-B383-703627FCE07A}" type="pres">
      <dgm:prSet presAssocID="{C7917F9B-A0B2-4DFF-97F2-1564BB44D4B5}" presName="compNode" presStyleCnt="0"/>
      <dgm:spPr/>
    </dgm:pt>
    <dgm:pt modelId="{85275BBD-0C0C-430B-B7A7-455DDA048D1E}" type="pres">
      <dgm:prSet presAssocID="{C7917F9B-A0B2-4DFF-97F2-1564BB44D4B5}" presName="iconBgRect" presStyleLbl="bgShp" presStyleIdx="5" presStyleCnt="6"/>
      <dgm:spPr/>
    </dgm:pt>
    <dgm:pt modelId="{3671C01D-9EE9-4015-822D-D77041A7396E}" type="pres">
      <dgm:prSet presAssocID="{C7917F9B-A0B2-4DFF-97F2-1564BB44D4B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7E73AE7-1318-42D3-AE65-C7B91D3B0399}" type="pres">
      <dgm:prSet presAssocID="{C7917F9B-A0B2-4DFF-97F2-1564BB44D4B5}" presName="spaceRect" presStyleCnt="0"/>
      <dgm:spPr/>
    </dgm:pt>
    <dgm:pt modelId="{7700D927-1CCF-4427-ABD1-001E5D8E3B64}" type="pres">
      <dgm:prSet presAssocID="{C7917F9B-A0B2-4DFF-97F2-1564BB44D4B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47D3BF16-0ED5-4ECB-B754-3A39DE560DE2}" type="presOf" srcId="{7CFF9CDC-E9E0-44D1-94A0-E98B21DDF8A3}" destId="{2D0EB3BD-87B4-4F85-9FF1-F0B8676E5C89}" srcOrd="0" destOrd="0" presId="urn:microsoft.com/office/officeart/2018/5/layout/IconCircleLabelList"/>
    <dgm:cxn modelId="{BEE96F5B-C439-4A8A-B8C6-BCC91B62B49B}" srcId="{7CFF9CDC-E9E0-44D1-94A0-E98B21DDF8A3}" destId="{C7917F9B-A0B2-4DFF-97F2-1564BB44D4B5}" srcOrd="5" destOrd="0" parTransId="{D8B56382-981C-4E69-B996-5A788A72EEB3}" sibTransId="{E59D85B0-692A-4DD7-9B5D-24E5A14C8F1A}"/>
    <dgm:cxn modelId="{85FC694A-2331-4314-A361-ECDE3C9DD768}" srcId="{7CFF9CDC-E9E0-44D1-94A0-E98B21DDF8A3}" destId="{669624B8-ABAA-4B04-B87C-F9CAE743369D}" srcOrd="2" destOrd="0" parTransId="{06E156EA-E34C-49F1-9493-D94D05A61237}" sibTransId="{5999BACA-E70F-4DB2-8382-240E09CFF388}"/>
    <dgm:cxn modelId="{157C8B85-2FEA-4D1B-AEEC-7EE10C584F88}" type="presOf" srcId="{C7917F9B-A0B2-4DFF-97F2-1564BB44D4B5}" destId="{7700D927-1CCF-4427-ABD1-001E5D8E3B64}" srcOrd="0" destOrd="0" presId="urn:microsoft.com/office/officeart/2018/5/layout/IconCircleLabelList"/>
    <dgm:cxn modelId="{EE11648B-7EFC-47B6-8D3A-CCC0BE481183}" srcId="{7CFF9CDC-E9E0-44D1-94A0-E98B21DDF8A3}" destId="{44EE0F22-8B5C-4BBB-888C-78CC4980BD48}" srcOrd="4" destOrd="0" parTransId="{B3140DA2-DD49-4895-A6CA-AB2BB884B7F2}" sibTransId="{38A4F674-FB35-4A30-BFC9-95B5E5ED1D7F}"/>
    <dgm:cxn modelId="{63DC828D-666D-4D53-A8B9-B9602B72C84A}" type="presOf" srcId="{F76BA630-323B-4BE5-B282-A017EEB3A4F5}" destId="{23A7B274-18E1-42DB-A2B4-AF3027A45BF3}" srcOrd="0" destOrd="0" presId="urn:microsoft.com/office/officeart/2018/5/layout/IconCircleLabelList"/>
    <dgm:cxn modelId="{FB4823A0-FA21-4B9C-83C8-FAAFDC29FA39}" type="presOf" srcId="{669624B8-ABAA-4B04-B87C-F9CAE743369D}" destId="{16D3F0CB-4C3F-47C1-8FC4-720F2555957C}" srcOrd="0" destOrd="0" presId="urn:microsoft.com/office/officeart/2018/5/layout/IconCircleLabelList"/>
    <dgm:cxn modelId="{ADDD68AB-F251-4B43-A7A0-50838FE9E0BA}" type="presOf" srcId="{243CE96F-C584-4081-A126-315553CC5C49}" destId="{ABB107A7-9746-4BD4-8ECE-74A03EE4A880}" srcOrd="0" destOrd="0" presId="urn:microsoft.com/office/officeart/2018/5/layout/IconCircleLabelList"/>
    <dgm:cxn modelId="{91F5C1B0-7243-4D2A-9A10-CD09E950CF65}" type="presOf" srcId="{44EE0F22-8B5C-4BBB-888C-78CC4980BD48}" destId="{89CF829C-2838-4FEE-AF02-274AD732AB10}" srcOrd="0" destOrd="0" presId="urn:microsoft.com/office/officeart/2018/5/layout/IconCircleLabelList"/>
    <dgm:cxn modelId="{681E59C0-B18E-4D6A-ABCB-FBF99F6E5E43}" srcId="{7CFF9CDC-E9E0-44D1-94A0-E98B21DDF8A3}" destId="{243CE96F-C584-4081-A126-315553CC5C49}" srcOrd="1" destOrd="0" parTransId="{286A233D-A258-4E30-B392-60CC64D915EF}" sibTransId="{55408BAC-194D-4862-BE57-7E2317B28109}"/>
    <dgm:cxn modelId="{D81093C9-9FA1-44EF-8B3D-D4B80079A853}" srcId="{7CFF9CDC-E9E0-44D1-94A0-E98B21DDF8A3}" destId="{F76BA630-323B-4BE5-B282-A017EEB3A4F5}" srcOrd="0" destOrd="0" parTransId="{EDFA8D00-3AD8-4DA0-B485-C3BAE342446F}" sibTransId="{DC7F4F99-8A7D-42AC-866F-133E5870A62F}"/>
    <dgm:cxn modelId="{27FA9DCB-D25D-4659-827F-C9F8C62A42AE}" type="presOf" srcId="{2767A238-319C-4701-BC39-7C7F6B9F937D}" destId="{0D1B424F-6524-412B-B4CB-4690C774641F}" srcOrd="0" destOrd="0" presId="urn:microsoft.com/office/officeart/2018/5/layout/IconCircleLabelList"/>
    <dgm:cxn modelId="{2134A1CB-9F22-4A92-95C1-139D93653FC6}" srcId="{7CFF9CDC-E9E0-44D1-94A0-E98B21DDF8A3}" destId="{2767A238-319C-4701-BC39-7C7F6B9F937D}" srcOrd="3" destOrd="0" parTransId="{7D68882C-ADA5-429A-B61D-88AB2332DBE3}" sibTransId="{30F7FF6E-3ABF-4D1A-8323-892F434EB56D}"/>
    <dgm:cxn modelId="{7BCB7DF3-363F-44BC-88DE-674C21FA2F5F}" type="presParOf" srcId="{2D0EB3BD-87B4-4F85-9FF1-F0B8676E5C89}" destId="{E5EADB8C-38C2-47AE-91D7-79E015FB20B8}" srcOrd="0" destOrd="0" presId="urn:microsoft.com/office/officeart/2018/5/layout/IconCircleLabelList"/>
    <dgm:cxn modelId="{7E1CDD0A-3755-453C-AE16-ABB2BFCC7669}" type="presParOf" srcId="{E5EADB8C-38C2-47AE-91D7-79E015FB20B8}" destId="{1E918325-776E-43F6-A6BE-6E3F8E960297}" srcOrd="0" destOrd="0" presId="urn:microsoft.com/office/officeart/2018/5/layout/IconCircleLabelList"/>
    <dgm:cxn modelId="{39B56EAA-15EA-4B92-A9C5-A7DFE64B37C5}" type="presParOf" srcId="{E5EADB8C-38C2-47AE-91D7-79E015FB20B8}" destId="{EA67CA46-044B-4FB1-A8A0-B6B2DBDE9EAE}" srcOrd="1" destOrd="0" presId="urn:microsoft.com/office/officeart/2018/5/layout/IconCircleLabelList"/>
    <dgm:cxn modelId="{3622AA4D-EE4D-4972-8039-803250A9FD0D}" type="presParOf" srcId="{E5EADB8C-38C2-47AE-91D7-79E015FB20B8}" destId="{5F7EAA25-7E7E-42AE-99B9-FA7AA5631F1A}" srcOrd="2" destOrd="0" presId="urn:microsoft.com/office/officeart/2018/5/layout/IconCircleLabelList"/>
    <dgm:cxn modelId="{4B4F1BC0-DB55-46B0-ACC3-FD574AF9C7B9}" type="presParOf" srcId="{E5EADB8C-38C2-47AE-91D7-79E015FB20B8}" destId="{23A7B274-18E1-42DB-A2B4-AF3027A45BF3}" srcOrd="3" destOrd="0" presId="urn:microsoft.com/office/officeart/2018/5/layout/IconCircleLabelList"/>
    <dgm:cxn modelId="{03104ABD-9869-4956-9197-EADDF56F6364}" type="presParOf" srcId="{2D0EB3BD-87B4-4F85-9FF1-F0B8676E5C89}" destId="{4F9C0186-A3F9-48A9-96D3-A5825AEC235A}" srcOrd="1" destOrd="0" presId="urn:microsoft.com/office/officeart/2018/5/layout/IconCircleLabelList"/>
    <dgm:cxn modelId="{8F0A4A40-BB88-4DD9-A729-CAD807EA3299}" type="presParOf" srcId="{2D0EB3BD-87B4-4F85-9FF1-F0B8676E5C89}" destId="{050196BC-7353-4E9C-B364-CBBA0EC40574}" srcOrd="2" destOrd="0" presId="urn:microsoft.com/office/officeart/2018/5/layout/IconCircleLabelList"/>
    <dgm:cxn modelId="{EA93A5F8-8581-4426-89E5-2481B688FCB7}" type="presParOf" srcId="{050196BC-7353-4E9C-B364-CBBA0EC40574}" destId="{04B6DEBF-6550-476A-99CA-171D2EE78CD2}" srcOrd="0" destOrd="0" presId="urn:microsoft.com/office/officeart/2018/5/layout/IconCircleLabelList"/>
    <dgm:cxn modelId="{2E7A1782-67E6-4833-9F07-B0D86A20CAF3}" type="presParOf" srcId="{050196BC-7353-4E9C-B364-CBBA0EC40574}" destId="{AE1D5D3F-520E-41EC-82F2-A7FF878583FC}" srcOrd="1" destOrd="0" presId="urn:microsoft.com/office/officeart/2018/5/layout/IconCircleLabelList"/>
    <dgm:cxn modelId="{D1B92545-9833-4800-9D70-CA5775195816}" type="presParOf" srcId="{050196BC-7353-4E9C-B364-CBBA0EC40574}" destId="{1751FFC1-5E87-4F42-8E1A-D44A69D052E1}" srcOrd="2" destOrd="0" presId="urn:microsoft.com/office/officeart/2018/5/layout/IconCircleLabelList"/>
    <dgm:cxn modelId="{B809E5A1-836F-40D5-B4A3-66B42705B27F}" type="presParOf" srcId="{050196BC-7353-4E9C-B364-CBBA0EC40574}" destId="{ABB107A7-9746-4BD4-8ECE-74A03EE4A880}" srcOrd="3" destOrd="0" presId="urn:microsoft.com/office/officeart/2018/5/layout/IconCircleLabelList"/>
    <dgm:cxn modelId="{48F95D34-2E72-425E-9150-2AD8EB48CF75}" type="presParOf" srcId="{2D0EB3BD-87B4-4F85-9FF1-F0B8676E5C89}" destId="{94A4F22D-9A41-4F0E-A894-CEA212507D55}" srcOrd="3" destOrd="0" presId="urn:microsoft.com/office/officeart/2018/5/layout/IconCircleLabelList"/>
    <dgm:cxn modelId="{7D02AE7C-5364-40CB-8C47-1630C673268A}" type="presParOf" srcId="{2D0EB3BD-87B4-4F85-9FF1-F0B8676E5C89}" destId="{5D8E3A70-272E-43A7-9924-DE4BA7FBF0B3}" srcOrd="4" destOrd="0" presId="urn:microsoft.com/office/officeart/2018/5/layout/IconCircleLabelList"/>
    <dgm:cxn modelId="{2819D48A-1D92-4E7C-B8D2-8064D29018AF}" type="presParOf" srcId="{5D8E3A70-272E-43A7-9924-DE4BA7FBF0B3}" destId="{BDEFA0B5-46C2-4BF3-B5BA-3FAC673D1B89}" srcOrd="0" destOrd="0" presId="urn:microsoft.com/office/officeart/2018/5/layout/IconCircleLabelList"/>
    <dgm:cxn modelId="{83536B2D-A5B9-4E1B-BB87-93FC733B42AC}" type="presParOf" srcId="{5D8E3A70-272E-43A7-9924-DE4BA7FBF0B3}" destId="{BA4D4A9F-6482-4C01-BB87-3F53441B35D2}" srcOrd="1" destOrd="0" presId="urn:microsoft.com/office/officeart/2018/5/layout/IconCircleLabelList"/>
    <dgm:cxn modelId="{B26BAACF-0418-4099-B976-CA6650622DDD}" type="presParOf" srcId="{5D8E3A70-272E-43A7-9924-DE4BA7FBF0B3}" destId="{FECF81B0-0D4D-4DDB-9E46-7E91CDFEFCD6}" srcOrd="2" destOrd="0" presId="urn:microsoft.com/office/officeart/2018/5/layout/IconCircleLabelList"/>
    <dgm:cxn modelId="{ACA994DD-E6DC-48E3-A21D-BEB8B77ADCCE}" type="presParOf" srcId="{5D8E3A70-272E-43A7-9924-DE4BA7FBF0B3}" destId="{16D3F0CB-4C3F-47C1-8FC4-720F2555957C}" srcOrd="3" destOrd="0" presId="urn:microsoft.com/office/officeart/2018/5/layout/IconCircleLabelList"/>
    <dgm:cxn modelId="{DE3AF7F3-9F1B-4461-AD53-98D2D6C222F8}" type="presParOf" srcId="{2D0EB3BD-87B4-4F85-9FF1-F0B8676E5C89}" destId="{2156A741-F677-4BF6-84E4-CE84D069EF34}" srcOrd="5" destOrd="0" presId="urn:microsoft.com/office/officeart/2018/5/layout/IconCircleLabelList"/>
    <dgm:cxn modelId="{EC1A8BF7-5200-4537-A61D-800F8EDC64A7}" type="presParOf" srcId="{2D0EB3BD-87B4-4F85-9FF1-F0B8676E5C89}" destId="{28D2B43B-87B9-4384-A346-D4AA95FA9DA5}" srcOrd="6" destOrd="0" presId="urn:microsoft.com/office/officeart/2018/5/layout/IconCircleLabelList"/>
    <dgm:cxn modelId="{04A8F41F-0775-4C8F-A4FB-D4CBA64DAC6B}" type="presParOf" srcId="{28D2B43B-87B9-4384-A346-D4AA95FA9DA5}" destId="{BFC39155-7934-465B-BDC7-CCBB0B814D0F}" srcOrd="0" destOrd="0" presId="urn:microsoft.com/office/officeart/2018/5/layout/IconCircleLabelList"/>
    <dgm:cxn modelId="{D0933CBE-0555-4942-99EE-4F4B4403B253}" type="presParOf" srcId="{28D2B43B-87B9-4384-A346-D4AA95FA9DA5}" destId="{99C11491-C1C6-4AF0-B3DF-A575AD9AC18A}" srcOrd="1" destOrd="0" presId="urn:microsoft.com/office/officeart/2018/5/layout/IconCircleLabelList"/>
    <dgm:cxn modelId="{5A97A54D-FD9A-4B9B-B3D8-18B39F554AC0}" type="presParOf" srcId="{28D2B43B-87B9-4384-A346-D4AA95FA9DA5}" destId="{0C4D93BD-2593-4E2C-AAEE-AD5928A81267}" srcOrd="2" destOrd="0" presId="urn:microsoft.com/office/officeart/2018/5/layout/IconCircleLabelList"/>
    <dgm:cxn modelId="{8E5CB382-FEC1-4964-AADB-BDFB7431DA96}" type="presParOf" srcId="{28D2B43B-87B9-4384-A346-D4AA95FA9DA5}" destId="{0D1B424F-6524-412B-B4CB-4690C774641F}" srcOrd="3" destOrd="0" presId="urn:microsoft.com/office/officeart/2018/5/layout/IconCircleLabelList"/>
    <dgm:cxn modelId="{E642D579-BF51-4455-9E50-5BC50379752C}" type="presParOf" srcId="{2D0EB3BD-87B4-4F85-9FF1-F0B8676E5C89}" destId="{A4E8E689-72A5-4551-ACF2-992801CCB4F0}" srcOrd="7" destOrd="0" presId="urn:microsoft.com/office/officeart/2018/5/layout/IconCircleLabelList"/>
    <dgm:cxn modelId="{7C931CA4-8D85-4A90-B666-1103AEBE53C9}" type="presParOf" srcId="{2D0EB3BD-87B4-4F85-9FF1-F0B8676E5C89}" destId="{30845115-585B-4EDB-BD56-09BE53746CCE}" srcOrd="8" destOrd="0" presId="urn:microsoft.com/office/officeart/2018/5/layout/IconCircleLabelList"/>
    <dgm:cxn modelId="{11D0D5B6-A0C3-47AE-BE35-C256D416CDFB}" type="presParOf" srcId="{30845115-585B-4EDB-BD56-09BE53746CCE}" destId="{24AEB174-A938-4B79-A8DF-F08010F63AAC}" srcOrd="0" destOrd="0" presId="urn:microsoft.com/office/officeart/2018/5/layout/IconCircleLabelList"/>
    <dgm:cxn modelId="{DBDF1A89-208F-4958-B206-2DA55FD2D5A7}" type="presParOf" srcId="{30845115-585B-4EDB-BD56-09BE53746CCE}" destId="{2DBE9BE9-233D-4ACA-858B-312EF99A808A}" srcOrd="1" destOrd="0" presId="urn:microsoft.com/office/officeart/2018/5/layout/IconCircleLabelList"/>
    <dgm:cxn modelId="{1ED04B44-F46D-4E93-9FAA-C9C44F817E74}" type="presParOf" srcId="{30845115-585B-4EDB-BD56-09BE53746CCE}" destId="{0B82E22F-2537-454E-9C33-F52300B36956}" srcOrd="2" destOrd="0" presId="urn:microsoft.com/office/officeart/2018/5/layout/IconCircleLabelList"/>
    <dgm:cxn modelId="{341AF33D-8D59-42B0-AB8B-907AE7D43DB5}" type="presParOf" srcId="{30845115-585B-4EDB-BD56-09BE53746CCE}" destId="{89CF829C-2838-4FEE-AF02-274AD732AB10}" srcOrd="3" destOrd="0" presId="urn:microsoft.com/office/officeart/2018/5/layout/IconCircleLabelList"/>
    <dgm:cxn modelId="{25C40DDD-D12F-40FB-963D-94525813C873}" type="presParOf" srcId="{2D0EB3BD-87B4-4F85-9FF1-F0B8676E5C89}" destId="{9193D2AA-EBF9-41D1-A329-06885E4F1E3F}" srcOrd="9" destOrd="0" presId="urn:microsoft.com/office/officeart/2018/5/layout/IconCircleLabelList"/>
    <dgm:cxn modelId="{89ED8863-3D51-4739-BE0C-42FADE3A297E}" type="presParOf" srcId="{2D0EB3BD-87B4-4F85-9FF1-F0B8676E5C89}" destId="{79224902-7CCB-4705-B383-703627FCE07A}" srcOrd="10" destOrd="0" presId="urn:microsoft.com/office/officeart/2018/5/layout/IconCircleLabelList"/>
    <dgm:cxn modelId="{A2613223-771B-4670-A660-CAE849EBFCAB}" type="presParOf" srcId="{79224902-7CCB-4705-B383-703627FCE07A}" destId="{85275BBD-0C0C-430B-B7A7-455DDA048D1E}" srcOrd="0" destOrd="0" presId="urn:microsoft.com/office/officeart/2018/5/layout/IconCircleLabelList"/>
    <dgm:cxn modelId="{96430D64-1873-47EB-91B5-DFD8242A13D5}" type="presParOf" srcId="{79224902-7CCB-4705-B383-703627FCE07A}" destId="{3671C01D-9EE9-4015-822D-D77041A7396E}" srcOrd="1" destOrd="0" presId="urn:microsoft.com/office/officeart/2018/5/layout/IconCircleLabelList"/>
    <dgm:cxn modelId="{E427E0B8-D7A2-4F11-8CB5-4BD1584A202C}" type="presParOf" srcId="{79224902-7CCB-4705-B383-703627FCE07A}" destId="{17E73AE7-1318-42D3-AE65-C7B91D3B0399}" srcOrd="2" destOrd="0" presId="urn:microsoft.com/office/officeart/2018/5/layout/IconCircleLabelList"/>
    <dgm:cxn modelId="{C8391271-26D9-488F-AC7E-55894FDD7677}" type="presParOf" srcId="{79224902-7CCB-4705-B383-703627FCE07A}" destId="{7700D927-1CCF-4427-ABD1-001E5D8E3B6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39086C-31CB-48CD-8E82-1D55D2611D6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BDA2054-0B88-4AD8-AB2D-B461FE15F3D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Interdisciplinary Thinking</a:t>
          </a:r>
          <a:br>
            <a:rPr lang="en-US"/>
          </a:br>
          <a:r>
            <a:rPr lang="en-US"/>
            <a:t>Connected data skills with public health and social context to go beyond surface-level analysis.</a:t>
          </a:r>
        </a:p>
      </dgm:t>
    </dgm:pt>
    <dgm:pt modelId="{AA3CC42A-302F-4E0A-94A4-A6EBC3BD9E5B}" type="parTrans" cxnId="{FA823BEB-6A45-4AD1-8396-CDA2AF971A4D}">
      <dgm:prSet/>
      <dgm:spPr/>
      <dgm:t>
        <a:bodyPr/>
        <a:lstStyle/>
        <a:p>
          <a:endParaRPr lang="en-US"/>
        </a:p>
      </dgm:t>
    </dgm:pt>
    <dgm:pt modelId="{60B0BE4C-48F3-4DBF-BB44-7405C66F092B}" type="sibTrans" cxnId="{FA823BEB-6A45-4AD1-8396-CDA2AF971A4D}">
      <dgm:prSet/>
      <dgm:spPr/>
      <dgm:t>
        <a:bodyPr/>
        <a:lstStyle/>
        <a:p>
          <a:endParaRPr lang="en-US"/>
        </a:p>
      </dgm:t>
    </dgm:pt>
    <dgm:pt modelId="{D7ADED0D-6871-4D67-9A8B-D9A9D553E7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Technical &amp; Team Growth</a:t>
          </a:r>
          <a:br>
            <a:rPr lang="en-US"/>
          </a:br>
          <a:r>
            <a:rPr lang="en-US"/>
            <a:t> Built strengths in analysis, visualization, and collaboration.</a:t>
          </a:r>
        </a:p>
      </dgm:t>
    </dgm:pt>
    <dgm:pt modelId="{5F9EC33A-9966-47F6-803D-528A0009A967}" type="parTrans" cxnId="{D92A0A61-F404-451A-A0EC-1DDAA59BF80B}">
      <dgm:prSet/>
      <dgm:spPr/>
      <dgm:t>
        <a:bodyPr/>
        <a:lstStyle/>
        <a:p>
          <a:endParaRPr lang="en-US"/>
        </a:p>
      </dgm:t>
    </dgm:pt>
    <dgm:pt modelId="{3B0C20A4-0145-44D5-BABD-AAFD6F4E1E56}" type="sibTrans" cxnId="{D92A0A61-F404-451A-A0EC-1DDAA59BF80B}">
      <dgm:prSet/>
      <dgm:spPr/>
      <dgm:t>
        <a:bodyPr/>
        <a:lstStyle/>
        <a:p>
          <a:endParaRPr lang="en-US"/>
        </a:p>
      </dgm:t>
    </dgm:pt>
    <dgm:pt modelId="{3793D58D-6ED2-4757-9427-1604F29522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Data-Driven Storytelling</a:t>
          </a:r>
          <a:br>
            <a:rPr lang="en-US"/>
          </a:br>
          <a:r>
            <a:rPr lang="en-US"/>
            <a:t>Learned how structured data reveals meaningful trends in Iowa communities.</a:t>
          </a:r>
        </a:p>
      </dgm:t>
    </dgm:pt>
    <dgm:pt modelId="{5A75E3F3-DC92-469C-B31E-0FC6CC4B30C2}" type="parTrans" cxnId="{29656CE1-EAAD-4A16-A7D0-230BCD7D598B}">
      <dgm:prSet/>
      <dgm:spPr/>
      <dgm:t>
        <a:bodyPr/>
        <a:lstStyle/>
        <a:p>
          <a:endParaRPr lang="en-US"/>
        </a:p>
      </dgm:t>
    </dgm:pt>
    <dgm:pt modelId="{22050E60-B2C5-456B-AE72-0109DF7BFE09}" type="sibTrans" cxnId="{29656CE1-EAAD-4A16-A7D0-230BCD7D598B}">
      <dgm:prSet/>
      <dgm:spPr/>
      <dgm:t>
        <a:bodyPr/>
        <a:lstStyle/>
        <a:p>
          <a:endParaRPr lang="en-US"/>
        </a:p>
      </dgm:t>
    </dgm:pt>
    <dgm:pt modelId="{26BA7723-EB8A-4729-BC28-45272EAAA89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b="1">
              <a:latin typeface="Bierstadt"/>
            </a:rPr>
            <a:t>Real-World Impact</a:t>
          </a:r>
          <a:br>
            <a:rPr lang="en-US" b="0">
              <a:latin typeface="Bierstadt"/>
            </a:rPr>
          </a:br>
          <a:r>
            <a:rPr lang="en-US" b="0">
              <a:latin typeface="Bierstadt"/>
            </a:rPr>
            <a:t>Gained insight into how consulting firms like </a:t>
          </a:r>
          <a:r>
            <a:rPr lang="en-US" b="0" err="1">
              <a:latin typeface="Bierstadt"/>
            </a:rPr>
            <a:t>AArete</a:t>
          </a:r>
          <a:r>
            <a:rPr lang="en-US" b="0">
              <a:latin typeface="Bierstadt"/>
            </a:rPr>
            <a:t> drive health and economic outcomes.</a:t>
          </a:r>
          <a:endParaRPr lang="en-US"/>
        </a:p>
      </dgm:t>
    </dgm:pt>
    <dgm:pt modelId="{246703F4-BA8A-4D8B-8FDE-C846DC200A7B}" type="parTrans" cxnId="{AF9431C0-673C-4B23-8D1A-CD18FE7C2945}">
      <dgm:prSet/>
      <dgm:spPr/>
      <dgm:t>
        <a:bodyPr/>
        <a:lstStyle/>
        <a:p>
          <a:endParaRPr lang="en-US"/>
        </a:p>
      </dgm:t>
    </dgm:pt>
    <dgm:pt modelId="{C743A359-13B8-4866-9303-8E591EFBEB50}" type="sibTrans" cxnId="{AF9431C0-673C-4B23-8D1A-CD18FE7C2945}">
      <dgm:prSet/>
      <dgm:spPr/>
      <dgm:t>
        <a:bodyPr/>
        <a:lstStyle/>
        <a:p>
          <a:endParaRPr lang="en-US"/>
        </a:p>
      </dgm:t>
    </dgm:pt>
    <dgm:pt modelId="{0BB445B0-94B4-4FE1-AF4E-F346D2F82903}" type="pres">
      <dgm:prSet presAssocID="{8C39086C-31CB-48CD-8E82-1D55D2611D64}" presName="root" presStyleCnt="0">
        <dgm:presLayoutVars>
          <dgm:dir/>
          <dgm:resizeHandles val="exact"/>
        </dgm:presLayoutVars>
      </dgm:prSet>
      <dgm:spPr/>
    </dgm:pt>
    <dgm:pt modelId="{8D4B2E9B-9692-413A-8D13-BAE9D9A2743B}" type="pres">
      <dgm:prSet presAssocID="{8BDA2054-0B88-4AD8-AB2D-B461FE15F3DF}" presName="compNode" presStyleCnt="0"/>
      <dgm:spPr/>
    </dgm:pt>
    <dgm:pt modelId="{6B282A0D-A453-4619-9257-0907D37E12CE}" type="pres">
      <dgm:prSet presAssocID="{8BDA2054-0B88-4AD8-AB2D-B461FE15F3DF}" presName="bgRect" presStyleLbl="bgShp" presStyleIdx="0" presStyleCnt="4"/>
      <dgm:spPr/>
    </dgm:pt>
    <dgm:pt modelId="{04A252DD-727D-4151-94AD-AC26285DD5D0}" type="pres">
      <dgm:prSet presAssocID="{8BDA2054-0B88-4AD8-AB2D-B461FE15F3D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CCB544A9-B3C7-4C55-B7DB-5891854099FB}" type="pres">
      <dgm:prSet presAssocID="{8BDA2054-0B88-4AD8-AB2D-B461FE15F3DF}" presName="spaceRect" presStyleCnt="0"/>
      <dgm:spPr/>
    </dgm:pt>
    <dgm:pt modelId="{19E66126-57D1-441B-8E5B-92E2EA3D061A}" type="pres">
      <dgm:prSet presAssocID="{8BDA2054-0B88-4AD8-AB2D-B461FE15F3DF}" presName="parTx" presStyleLbl="revTx" presStyleIdx="0" presStyleCnt="4">
        <dgm:presLayoutVars>
          <dgm:chMax val="0"/>
          <dgm:chPref val="0"/>
        </dgm:presLayoutVars>
      </dgm:prSet>
      <dgm:spPr/>
    </dgm:pt>
    <dgm:pt modelId="{2949D0BA-5CFA-4CE9-A556-4228FC7C50D6}" type="pres">
      <dgm:prSet presAssocID="{60B0BE4C-48F3-4DBF-BB44-7405C66F092B}" presName="sibTrans" presStyleCnt="0"/>
      <dgm:spPr/>
    </dgm:pt>
    <dgm:pt modelId="{0BF2D1E9-36BF-4D7D-82E3-6283B8EAFF75}" type="pres">
      <dgm:prSet presAssocID="{D7ADED0D-6871-4D67-9A8B-D9A9D553E7DA}" presName="compNode" presStyleCnt="0"/>
      <dgm:spPr/>
    </dgm:pt>
    <dgm:pt modelId="{30773F7C-7A09-4C82-B74D-D774AF0E7B3E}" type="pres">
      <dgm:prSet presAssocID="{D7ADED0D-6871-4D67-9A8B-D9A9D553E7DA}" presName="bgRect" presStyleLbl="bgShp" presStyleIdx="1" presStyleCnt="4"/>
      <dgm:spPr/>
    </dgm:pt>
    <dgm:pt modelId="{EE3392DE-30FB-4D5B-AD67-9A4C983EB659}" type="pres">
      <dgm:prSet presAssocID="{D7ADED0D-6871-4D67-9A8B-D9A9D553E7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69A0B232-7B62-4A90-B652-AC8FD45A3548}" type="pres">
      <dgm:prSet presAssocID="{D7ADED0D-6871-4D67-9A8B-D9A9D553E7DA}" presName="spaceRect" presStyleCnt="0"/>
      <dgm:spPr/>
    </dgm:pt>
    <dgm:pt modelId="{196215C5-22D4-4901-AF9F-9776A0A0CB5B}" type="pres">
      <dgm:prSet presAssocID="{D7ADED0D-6871-4D67-9A8B-D9A9D553E7DA}" presName="parTx" presStyleLbl="revTx" presStyleIdx="1" presStyleCnt="4">
        <dgm:presLayoutVars>
          <dgm:chMax val="0"/>
          <dgm:chPref val="0"/>
        </dgm:presLayoutVars>
      </dgm:prSet>
      <dgm:spPr/>
    </dgm:pt>
    <dgm:pt modelId="{94932693-D432-45E4-85C0-0CEECE9E3F91}" type="pres">
      <dgm:prSet presAssocID="{3B0C20A4-0145-44D5-BABD-AAFD6F4E1E56}" presName="sibTrans" presStyleCnt="0"/>
      <dgm:spPr/>
    </dgm:pt>
    <dgm:pt modelId="{C45C8336-ACCC-46AD-B5CA-9B3C6D5F7CDC}" type="pres">
      <dgm:prSet presAssocID="{26BA7723-EB8A-4729-BC28-45272EAAA895}" presName="compNode" presStyleCnt="0"/>
      <dgm:spPr/>
    </dgm:pt>
    <dgm:pt modelId="{0FD1C619-8ABB-42D0-9462-3B2B00484564}" type="pres">
      <dgm:prSet presAssocID="{26BA7723-EB8A-4729-BC28-45272EAAA895}" presName="bgRect" presStyleLbl="bgShp" presStyleIdx="2" presStyleCnt="4"/>
      <dgm:spPr/>
    </dgm:pt>
    <dgm:pt modelId="{950FFB13-A46D-4D55-BEF2-F3569FC664E2}" type="pres">
      <dgm:prSet presAssocID="{26BA7723-EB8A-4729-BC28-45272EAAA895}" presName="iconRect" presStyleLbl="node1" presStyleIdx="2" presStyleCnt="4"/>
      <dgm:spPr/>
    </dgm:pt>
    <dgm:pt modelId="{BC81CCBD-1488-4B13-86C0-8D05B3828CF0}" type="pres">
      <dgm:prSet presAssocID="{26BA7723-EB8A-4729-BC28-45272EAAA895}" presName="spaceRect" presStyleCnt="0"/>
      <dgm:spPr/>
    </dgm:pt>
    <dgm:pt modelId="{70D476FE-994E-4088-B4A5-0EFC5260CFAF}" type="pres">
      <dgm:prSet presAssocID="{26BA7723-EB8A-4729-BC28-45272EAAA895}" presName="parTx" presStyleLbl="revTx" presStyleIdx="2" presStyleCnt="4">
        <dgm:presLayoutVars>
          <dgm:chMax val="0"/>
          <dgm:chPref val="0"/>
        </dgm:presLayoutVars>
      </dgm:prSet>
      <dgm:spPr/>
    </dgm:pt>
    <dgm:pt modelId="{8709F903-17F5-4BB7-AF98-EDCAA9B24362}" type="pres">
      <dgm:prSet presAssocID="{C743A359-13B8-4866-9303-8E591EFBEB50}" presName="sibTrans" presStyleCnt="0"/>
      <dgm:spPr/>
    </dgm:pt>
    <dgm:pt modelId="{66B09882-6050-4E51-9A3B-0B1A91E8EB97}" type="pres">
      <dgm:prSet presAssocID="{3793D58D-6ED2-4757-9427-1604F295229C}" presName="compNode" presStyleCnt="0"/>
      <dgm:spPr/>
    </dgm:pt>
    <dgm:pt modelId="{70F6B8CE-6B48-4E3B-8AE4-F67E33825113}" type="pres">
      <dgm:prSet presAssocID="{3793D58D-6ED2-4757-9427-1604F295229C}" presName="bgRect" presStyleLbl="bgShp" presStyleIdx="3" presStyleCnt="4"/>
      <dgm:spPr/>
    </dgm:pt>
    <dgm:pt modelId="{BC59C6A0-4281-4D3F-8219-C451313383CF}" type="pres">
      <dgm:prSet presAssocID="{3793D58D-6ED2-4757-9427-1604F295229C}" presName="iconRect" presStyleLbl="node1" presStyleIdx="3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09B34194-3940-432D-BB0D-0937CD9C91AD}" type="pres">
      <dgm:prSet presAssocID="{3793D58D-6ED2-4757-9427-1604F295229C}" presName="spaceRect" presStyleCnt="0"/>
      <dgm:spPr/>
    </dgm:pt>
    <dgm:pt modelId="{89E91E01-7514-4403-922F-AF78440A5B40}" type="pres">
      <dgm:prSet presAssocID="{3793D58D-6ED2-4757-9427-1604F295229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64D312F-AFA0-478B-BA21-01A1445B340A}" type="presOf" srcId="{26BA7723-EB8A-4729-BC28-45272EAAA895}" destId="{70D476FE-994E-4088-B4A5-0EFC5260CFAF}" srcOrd="0" destOrd="0" presId="urn:microsoft.com/office/officeart/2018/2/layout/IconVerticalSolidList"/>
    <dgm:cxn modelId="{D92A0A61-F404-451A-A0EC-1DDAA59BF80B}" srcId="{8C39086C-31CB-48CD-8E82-1D55D2611D64}" destId="{D7ADED0D-6871-4D67-9A8B-D9A9D553E7DA}" srcOrd="1" destOrd="0" parTransId="{5F9EC33A-9966-47F6-803D-528A0009A967}" sibTransId="{3B0C20A4-0145-44D5-BABD-AAFD6F4E1E56}"/>
    <dgm:cxn modelId="{36123077-787E-437D-AB8F-CC7ACB5DFE69}" type="presOf" srcId="{8C39086C-31CB-48CD-8E82-1D55D2611D64}" destId="{0BB445B0-94B4-4FE1-AF4E-F346D2F82903}" srcOrd="0" destOrd="0" presId="urn:microsoft.com/office/officeart/2018/2/layout/IconVerticalSolidList"/>
    <dgm:cxn modelId="{B87A6E5A-9071-40AD-AA40-773BF605CAC3}" type="presOf" srcId="{D7ADED0D-6871-4D67-9A8B-D9A9D553E7DA}" destId="{196215C5-22D4-4901-AF9F-9776A0A0CB5B}" srcOrd="0" destOrd="0" presId="urn:microsoft.com/office/officeart/2018/2/layout/IconVerticalSolidList"/>
    <dgm:cxn modelId="{AF9431C0-673C-4B23-8D1A-CD18FE7C2945}" srcId="{8C39086C-31CB-48CD-8E82-1D55D2611D64}" destId="{26BA7723-EB8A-4729-BC28-45272EAAA895}" srcOrd="2" destOrd="0" parTransId="{246703F4-BA8A-4D8B-8FDE-C846DC200A7B}" sibTransId="{C743A359-13B8-4866-9303-8E591EFBEB50}"/>
    <dgm:cxn modelId="{0DD444C1-73F1-4DCD-BCA2-A05EAAF76C2A}" type="presOf" srcId="{8BDA2054-0B88-4AD8-AB2D-B461FE15F3DF}" destId="{19E66126-57D1-441B-8E5B-92E2EA3D061A}" srcOrd="0" destOrd="0" presId="urn:microsoft.com/office/officeart/2018/2/layout/IconVerticalSolidList"/>
    <dgm:cxn modelId="{29656CE1-EAAD-4A16-A7D0-230BCD7D598B}" srcId="{8C39086C-31CB-48CD-8E82-1D55D2611D64}" destId="{3793D58D-6ED2-4757-9427-1604F295229C}" srcOrd="3" destOrd="0" parTransId="{5A75E3F3-DC92-469C-B31E-0FC6CC4B30C2}" sibTransId="{22050E60-B2C5-456B-AE72-0109DF7BFE09}"/>
    <dgm:cxn modelId="{FA823BEB-6A45-4AD1-8396-CDA2AF971A4D}" srcId="{8C39086C-31CB-48CD-8E82-1D55D2611D64}" destId="{8BDA2054-0B88-4AD8-AB2D-B461FE15F3DF}" srcOrd="0" destOrd="0" parTransId="{AA3CC42A-302F-4E0A-94A4-A6EBC3BD9E5B}" sibTransId="{60B0BE4C-48F3-4DBF-BB44-7405C66F092B}"/>
    <dgm:cxn modelId="{1253E7ED-A04D-48D9-804F-78F9A9FE0B8E}" type="presOf" srcId="{3793D58D-6ED2-4757-9427-1604F295229C}" destId="{89E91E01-7514-4403-922F-AF78440A5B40}" srcOrd="0" destOrd="0" presId="urn:microsoft.com/office/officeart/2018/2/layout/IconVerticalSolidList"/>
    <dgm:cxn modelId="{39CC4360-8C6E-430F-902E-BEFA9C36D1CA}" type="presParOf" srcId="{0BB445B0-94B4-4FE1-AF4E-F346D2F82903}" destId="{8D4B2E9B-9692-413A-8D13-BAE9D9A2743B}" srcOrd="0" destOrd="0" presId="urn:microsoft.com/office/officeart/2018/2/layout/IconVerticalSolidList"/>
    <dgm:cxn modelId="{3DD4FD32-E55A-4150-91AE-F83949016D9C}" type="presParOf" srcId="{8D4B2E9B-9692-413A-8D13-BAE9D9A2743B}" destId="{6B282A0D-A453-4619-9257-0907D37E12CE}" srcOrd="0" destOrd="0" presId="urn:microsoft.com/office/officeart/2018/2/layout/IconVerticalSolidList"/>
    <dgm:cxn modelId="{847920C9-71C7-4794-ACD2-4B44AF356ABB}" type="presParOf" srcId="{8D4B2E9B-9692-413A-8D13-BAE9D9A2743B}" destId="{04A252DD-727D-4151-94AD-AC26285DD5D0}" srcOrd="1" destOrd="0" presId="urn:microsoft.com/office/officeart/2018/2/layout/IconVerticalSolidList"/>
    <dgm:cxn modelId="{A67F0152-A945-4140-9F28-10589050A59E}" type="presParOf" srcId="{8D4B2E9B-9692-413A-8D13-BAE9D9A2743B}" destId="{CCB544A9-B3C7-4C55-B7DB-5891854099FB}" srcOrd="2" destOrd="0" presId="urn:microsoft.com/office/officeart/2018/2/layout/IconVerticalSolidList"/>
    <dgm:cxn modelId="{FA830A38-5022-40FE-BDA1-4751E4D660B0}" type="presParOf" srcId="{8D4B2E9B-9692-413A-8D13-BAE9D9A2743B}" destId="{19E66126-57D1-441B-8E5B-92E2EA3D061A}" srcOrd="3" destOrd="0" presId="urn:microsoft.com/office/officeart/2018/2/layout/IconVerticalSolidList"/>
    <dgm:cxn modelId="{56B16935-37B2-426C-B643-CF71D3393B28}" type="presParOf" srcId="{0BB445B0-94B4-4FE1-AF4E-F346D2F82903}" destId="{2949D0BA-5CFA-4CE9-A556-4228FC7C50D6}" srcOrd="1" destOrd="0" presId="urn:microsoft.com/office/officeart/2018/2/layout/IconVerticalSolidList"/>
    <dgm:cxn modelId="{C7768B4A-291E-4836-9ED4-8AC2766B7B0A}" type="presParOf" srcId="{0BB445B0-94B4-4FE1-AF4E-F346D2F82903}" destId="{0BF2D1E9-36BF-4D7D-82E3-6283B8EAFF75}" srcOrd="2" destOrd="0" presId="urn:microsoft.com/office/officeart/2018/2/layout/IconVerticalSolidList"/>
    <dgm:cxn modelId="{2274196F-FACE-46BC-9437-F7D4ED62ABF1}" type="presParOf" srcId="{0BF2D1E9-36BF-4D7D-82E3-6283B8EAFF75}" destId="{30773F7C-7A09-4C82-B74D-D774AF0E7B3E}" srcOrd="0" destOrd="0" presId="urn:microsoft.com/office/officeart/2018/2/layout/IconVerticalSolidList"/>
    <dgm:cxn modelId="{4A9F7A24-C2E6-44AA-AC32-422FA5600CA2}" type="presParOf" srcId="{0BF2D1E9-36BF-4D7D-82E3-6283B8EAFF75}" destId="{EE3392DE-30FB-4D5B-AD67-9A4C983EB659}" srcOrd="1" destOrd="0" presId="urn:microsoft.com/office/officeart/2018/2/layout/IconVerticalSolidList"/>
    <dgm:cxn modelId="{EF3D663A-B258-4531-900B-7DA12EB1CBBC}" type="presParOf" srcId="{0BF2D1E9-36BF-4D7D-82E3-6283B8EAFF75}" destId="{69A0B232-7B62-4A90-B652-AC8FD45A3548}" srcOrd="2" destOrd="0" presId="urn:microsoft.com/office/officeart/2018/2/layout/IconVerticalSolidList"/>
    <dgm:cxn modelId="{288A62F4-6C27-478C-A63D-7C1DE5D9C091}" type="presParOf" srcId="{0BF2D1E9-36BF-4D7D-82E3-6283B8EAFF75}" destId="{196215C5-22D4-4901-AF9F-9776A0A0CB5B}" srcOrd="3" destOrd="0" presId="urn:microsoft.com/office/officeart/2018/2/layout/IconVerticalSolidList"/>
    <dgm:cxn modelId="{35782F58-DA53-4B70-A90F-62CADFA5368D}" type="presParOf" srcId="{0BB445B0-94B4-4FE1-AF4E-F346D2F82903}" destId="{94932693-D432-45E4-85C0-0CEECE9E3F91}" srcOrd="3" destOrd="0" presId="urn:microsoft.com/office/officeart/2018/2/layout/IconVerticalSolidList"/>
    <dgm:cxn modelId="{61A3456F-766B-4BBE-AE55-F24003A0C564}" type="presParOf" srcId="{0BB445B0-94B4-4FE1-AF4E-F346D2F82903}" destId="{C45C8336-ACCC-46AD-B5CA-9B3C6D5F7CDC}" srcOrd="4" destOrd="0" presId="urn:microsoft.com/office/officeart/2018/2/layout/IconVerticalSolidList"/>
    <dgm:cxn modelId="{7D8DB8DF-142C-4616-BDBD-14F250A2DDC5}" type="presParOf" srcId="{C45C8336-ACCC-46AD-B5CA-9B3C6D5F7CDC}" destId="{0FD1C619-8ABB-42D0-9462-3B2B00484564}" srcOrd="0" destOrd="0" presId="urn:microsoft.com/office/officeart/2018/2/layout/IconVerticalSolidList"/>
    <dgm:cxn modelId="{EB084F75-0C80-4F2E-A89F-E747ADEBE99C}" type="presParOf" srcId="{C45C8336-ACCC-46AD-B5CA-9B3C6D5F7CDC}" destId="{950FFB13-A46D-4D55-BEF2-F3569FC664E2}" srcOrd="1" destOrd="0" presId="urn:microsoft.com/office/officeart/2018/2/layout/IconVerticalSolidList"/>
    <dgm:cxn modelId="{002E8DD1-15DD-4742-8DCD-95A1AE9EA93D}" type="presParOf" srcId="{C45C8336-ACCC-46AD-B5CA-9B3C6D5F7CDC}" destId="{BC81CCBD-1488-4B13-86C0-8D05B3828CF0}" srcOrd="2" destOrd="0" presId="urn:microsoft.com/office/officeart/2018/2/layout/IconVerticalSolidList"/>
    <dgm:cxn modelId="{5ADCCE4F-35BB-4136-8893-209089559109}" type="presParOf" srcId="{C45C8336-ACCC-46AD-B5CA-9B3C6D5F7CDC}" destId="{70D476FE-994E-4088-B4A5-0EFC5260CFAF}" srcOrd="3" destOrd="0" presId="urn:microsoft.com/office/officeart/2018/2/layout/IconVerticalSolidList"/>
    <dgm:cxn modelId="{EE532A33-A770-4C4C-A80B-31BFF4673A1F}" type="presParOf" srcId="{0BB445B0-94B4-4FE1-AF4E-F346D2F82903}" destId="{8709F903-17F5-4BB7-AF98-EDCAA9B24362}" srcOrd="5" destOrd="0" presId="urn:microsoft.com/office/officeart/2018/2/layout/IconVerticalSolidList"/>
    <dgm:cxn modelId="{4C4B4522-BFE2-4437-8670-3BF6E099DA72}" type="presParOf" srcId="{0BB445B0-94B4-4FE1-AF4E-F346D2F82903}" destId="{66B09882-6050-4E51-9A3B-0B1A91E8EB97}" srcOrd="6" destOrd="0" presId="urn:microsoft.com/office/officeart/2018/2/layout/IconVerticalSolidList"/>
    <dgm:cxn modelId="{1ED4F2D6-875A-4919-B3CE-4E755CBEB4D0}" type="presParOf" srcId="{66B09882-6050-4E51-9A3B-0B1A91E8EB97}" destId="{70F6B8CE-6B48-4E3B-8AE4-F67E33825113}" srcOrd="0" destOrd="0" presId="urn:microsoft.com/office/officeart/2018/2/layout/IconVerticalSolidList"/>
    <dgm:cxn modelId="{4018E607-0033-4A24-B9D7-AC9D6A33D722}" type="presParOf" srcId="{66B09882-6050-4E51-9A3B-0B1A91E8EB97}" destId="{BC59C6A0-4281-4D3F-8219-C451313383CF}" srcOrd="1" destOrd="0" presId="urn:microsoft.com/office/officeart/2018/2/layout/IconVerticalSolidList"/>
    <dgm:cxn modelId="{A75ABE53-B9D1-492A-94B4-93F0479E1E4B}" type="presParOf" srcId="{66B09882-6050-4E51-9A3B-0B1A91E8EB97}" destId="{09B34194-3940-432D-BB0D-0937CD9C91AD}" srcOrd="2" destOrd="0" presId="urn:microsoft.com/office/officeart/2018/2/layout/IconVerticalSolidList"/>
    <dgm:cxn modelId="{463F8C61-786A-477B-966F-6064716AF6E7}" type="presParOf" srcId="{66B09882-6050-4E51-9A3B-0B1A91E8EB97}" destId="{89E91E01-7514-4403-922F-AF78440A5B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918325-776E-43F6-A6BE-6E3F8E960297}">
      <dsp:nvSpPr>
        <dsp:cNvPr id="0" name=""/>
        <dsp:cNvSpPr/>
      </dsp:nvSpPr>
      <dsp:spPr>
        <a:xfrm>
          <a:off x="317645" y="910092"/>
          <a:ext cx="989701" cy="9897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67CA46-044B-4FB1-A8A0-B6B2DBDE9EAE}">
      <dsp:nvSpPr>
        <dsp:cNvPr id="0" name=""/>
        <dsp:cNvSpPr/>
      </dsp:nvSpPr>
      <dsp:spPr>
        <a:xfrm>
          <a:off x="528565" y="1121012"/>
          <a:ext cx="567861" cy="5678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7B274-18E1-42DB-A2B4-AF3027A45BF3}">
      <dsp:nvSpPr>
        <dsp:cNvPr id="0" name=""/>
        <dsp:cNvSpPr/>
      </dsp:nvSpPr>
      <dsp:spPr>
        <a:xfrm>
          <a:off x="1265" y="2208061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Objective of Analysis</a:t>
          </a:r>
          <a:endParaRPr lang="en-US" sz="1300" kern="1200"/>
        </a:p>
      </dsp:txBody>
      <dsp:txXfrm>
        <a:off x="1265" y="2208061"/>
        <a:ext cx="1622460" cy="648984"/>
      </dsp:txXfrm>
    </dsp:sp>
    <dsp:sp modelId="{04B6DEBF-6550-476A-99CA-171D2EE78CD2}">
      <dsp:nvSpPr>
        <dsp:cNvPr id="0" name=""/>
        <dsp:cNvSpPr/>
      </dsp:nvSpPr>
      <dsp:spPr>
        <a:xfrm>
          <a:off x="2224037" y="910092"/>
          <a:ext cx="989701" cy="98970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D5D3F-520E-41EC-82F2-A7FF878583FC}">
      <dsp:nvSpPr>
        <dsp:cNvPr id="0" name=""/>
        <dsp:cNvSpPr/>
      </dsp:nvSpPr>
      <dsp:spPr>
        <a:xfrm>
          <a:off x="2434956" y="1121012"/>
          <a:ext cx="567861" cy="5678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B107A7-9746-4BD4-8ECE-74A03EE4A880}">
      <dsp:nvSpPr>
        <dsp:cNvPr id="0" name=""/>
        <dsp:cNvSpPr/>
      </dsp:nvSpPr>
      <dsp:spPr>
        <a:xfrm>
          <a:off x="1907657" y="2208061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Assumptions and Challenges</a:t>
          </a:r>
          <a:endParaRPr lang="en-US" sz="1300" kern="1200"/>
        </a:p>
      </dsp:txBody>
      <dsp:txXfrm>
        <a:off x="1907657" y="2208061"/>
        <a:ext cx="1622460" cy="648984"/>
      </dsp:txXfrm>
    </dsp:sp>
    <dsp:sp modelId="{BDEFA0B5-46C2-4BF3-B5BA-3FAC673D1B89}">
      <dsp:nvSpPr>
        <dsp:cNvPr id="0" name=""/>
        <dsp:cNvSpPr/>
      </dsp:nvSpPr>
      <dsp:spPr>
        <a:xfrm>
          <a:off x="4130428" y="910092"/>
          <a:ext cx="989701" cy="98970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D4A9F-6482-4C01-BB87-3F53441B35D2}">
      <dsp:nvSpPr>
        <dsp:cNvPr id="0" name=""/>
        <dsp:cNvSpPr/>
      </dsp:nvSpPr>
      <dsp:spPr>
        <a:xfrm>
          <a:off x="4341348" y="1121012"/>
          <a:ext cx="567861" cy="5678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D3F0CB-4C3F-47C1-8FC4-720F2555957C}">
      <dsp:nvSpPr>
        <dsp:cNvPr id="0" name=""/>
        <dsp:cNvSpPr/>
      </dsp:nvSpPr>
      <dsp:spPr>
        <a:xfrm>
          <a:off x="3814048" y="2208061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Methodology</a:t>
          </a:r>
          <a:endParaRPr lang="en-US" sz="1300" kern="1200"/>
        </a:p>
      </dsp:txBody>
      <dsp:txXfrm>
        <a:off x="3814048" y="2208061"/>
        <a:ext cx="1622460" cy="648984"/>
      </dsp:txXfrm>
    </dsp:sp>
    <dsp:sp modelId="{BFC39155-7934-465B-BDC7-CCBB0B814D0F}">
      <dsp:nvSpPr>
        <dsp:cNvPr id="0" name=""/>
        <dsp:cNvSpPr/>
      </dsp:nvSpPr>
      <dsp:spPr>
        <a:xfrm>
          <a:off x="6036820" y="910092"/>
          <a:ext cx="989701" cy="9897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C11491-C1C6-4AF0-B3DF-A575AD9AC18A}">
      <dsp:nvSpPr>
        <dsp:cNvPr id="0" name=""/>
        <dsp:cNvSpPr/>
      </dsp:nvSpPr>
      <dsp:spPr>
        <a:xfrm>
          <a:off x="6247740" y="1121012"/>
          <a:ext cx="567861" cy="5678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B424F-6524-412B-B4CB-4690C774641F}">
      <dsp:nvSpPr>
        <dsp:cNvPr id="0" name=""/>
        <dsp:cNvSpPr/>
      </dsp:nvSpPr>
      <dsp:spPr>
        <a:xfrm>
          <a:off x="5720440" y="2208061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Results</a:t>
          </a:r>
          <a:endParaRPr lang="en-US" sz="1300" kern="1200"/>
        </a:p>
      </dsp:txBody>
      <dsp:txXfrm>
        <a:off x="5720440" y="2208061"/>
        <a:ext cx="1622460" cy="648984"/>
      </dsp:txXfrm>
    </dsp:sp>
    <dsp:sp modelId="{24AEB174-A938-4B79-A8DF-F08010F63AAC}">
      <dsp:nvSpPr>
        <dsp:cNvPr id="0" name=""/>
        <dsp:cNvSpPr/>
      </dsp:nvSpPr>
      <dsp:spPr>
        <a:xfrm>
          <a:off x="7943211" y="910092"/>
          <a:ext cx="989701" cy="98970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BE9BE9-233D-4ACA-858B-312EF99A808A}">
      <dsp:nvSpPr>
        <dsp:cNvPr id="0" name=""/>
        <dsp:cNvSpPr/>
      </dsp:nvSpPr>
      <dsp:spPr>
        <a:xfrm>
          <a:off x="8154131" y="1121012"/>
          <a:ext cx="567861" cy="56786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CF829C-2838-4FEE-AF02-274AD732AB10}">
      <dsp:nvSpPr>
        <dsp:cNvPr id="0" name=""/>
        <dsp:cNvSpPr/>
      </dsp:nvSpPr>
      <dsp:spPr>
        <a:xfrm>
          <a:off x="7626831" y="2208061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Recommendations</a:t>
          </a:r>
          <a:endParaRPr lang="en-US" sz="1300" kern="1200"/>
        </a:p>
      </dsp:txBody>
      <dsp:txXfrm>
        <a:off x="7626831" y="2208061"/>
        <a:ext cx="1622460" cy="648984"/>
      </dsp:txXfrm>
    </dsp:sp>
    <dsp:sp modelId="{85275BBD-0C0C-430B-B7A7-455DDA048D1E}">
      <dsp:nvSpPr>
        <dsp:cNvPr id="0" name=""/>
        <dsp:cNvSpPr/>
      </dsp:nvSpPr>
      <dsp:spPr>
        <a:xfrm>
          <a:off x="9849603" y="910092"/>
          <a:ext cx="989701" cy="98970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1C01D-9EE9-4015-822D-D77041A7396E}">
      <dsp:nvSpPr>
        <dsp:cNvPr id="0" name=""/>
        <dsp:cNvSpPr/>
      </dsp:nvSpPr>
      <dsp:spPr>
        <a:xfrm>
          <a:off x="10060523" y="1121012"/>
          <a:ext cx="567861" cy="56786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00D927-1CCF-4427-ABD1-001E5D8E3B64}">
      <dsp:nvSpPr>
        <dsp:cNvPr id="0" name=""/>
        <dsp:cNvSpPr/>
      </dsp:nvSpPr>
      <dsp:spPr>
        <a:xfrm>
          <a:off x="9533223" y="2208061"/>
          <a:ext cx="1622460" cy="6489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b="1" kern="1200"/>
            <a:t>Takeaways</a:t>
          </a:r>
          <a:endParaRPr lang="en-US" sz="1300" kern="1200"/>
        </a:p>
      </dsp:txBody>
      <dsp:txXfrm>
        <a:off x="9533223" y="2208061"/>
        <a:ext cx="1622460" cy="6489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82A0D-A453-4619-9257-0907D37E12CE}">
      <dsp:nvSpPr>
        <dsp:cNvPr id="0" name=""/>
        <dsp:cNvSpPr/>
      </dsp:nvSpPr>
      <dsp:spPr>
        <a:xfrm>
          <a:off x="0" y="1865"/>
          <a:ext cx="11155680" cy="9452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252DD-727D-4151-94AD-AC26285DD5D0}">
      <dsp:nvSpPr>
        <dsp:cNvPr id="0" name=""/>
        <dsp:cNvSpPr/>
      </dsp:nvSpPr>
      <dsp:spPr>
        <a:xfrm>
          <a:off x="285941" y="214548"/>
          <a:ext cx="519893" cy="5198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E66126-57D1-441B-8E5B-92E2EA3D061A}">
      <dsp:nvSpPr>
        <dsp:cNvPr id="0" name=""/>
        <dsp:cNvSpPr/>
      </dsp:nvSpPr>
      <dsp:spPr>
        <a:xfrm>
          <a:off x="1091776" y="1865"/>
          <a:ext cx="10063903" cy="94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40" tIns="100040" rIns="100040" bIns="10004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Interdisciplinary Thinking</a:t>
          </a:r>
          <a:br>
            <a:rPr lang="en-US" sz="1800" kern="1200"/>
          </a:br>
          <a:r>
            <a:rPr lang="en-US" sz="1800" kern="1200"/>
            <a:t>Connected data skills with public health and social context to go beyond surface-level analysis.</a:t>
          </a:r>
        </a:p>
      </dsp:txBody>
      <dsp:txXfrm>
        <a:off x="1091776" y="1865"/>
        <a:ext cx="10063903" cy="945260"/>
      </dsp:txXfrm>
    </dsp:sp>
    <dsp:sp modelId="{30773F7C-7A09-4C82-B74D-D774AF0E7B3E}">
      <dsp:nvSpPr>
        <dsp:cNvPr id="0" name=""/>
        <dsp:cNvSpPr/>
      </dsp:nvSpPr>
      <dsp:spPr>
        <a:xfrm>
          <a:off x="0" y="1183441"/>
          <a:ext cx="11155680" cy="9452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3392DE-30FB-4D5B-AD67-9A4C983EB659}">
      <dsp:nvSpPr>
        <dsp:cNvPr id="0" name=""/>
        <dsp:cNvSpPr/>
      </dsp:nvSpPr>
      <dsp:spPr>
        <a:xfrm>
          <a:off x="285941" y="1396124"/>
          <a:ext cx="519893" cy="5198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215C5-22D4-4901-AF9F-9776A0A0CB5B}">
      <dsp:nvSpPr>
        <dsp:cNvPr id="0" name=""/>
        <dsp:cNvSpPr/>
      </dsp:nvSpPr>
      <dsp:spPr>
        <a:xfrm>
          <a:off x="1091776" y="1183441"/>
          <a:ext cx="10063903" cy="94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40" tIns="100040" rIns="100040" bIns="10004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Technical &amp; Team Growth</a:t>
          </a:r>
          <a:br>
            <a:rPr lang="en-US" sz="1800" kern="1200"/>
          </a:br>
          <a:r>
            <a:rPr lang="en-US" sz="1800" kern="1200"/>
            <a:t> Built strengths in analysis, visualization, and collaboration.</a:t>
          </a:r>
        </a:p>
      </dsp:txBody>
      <dsp:txXfrm>
        <a:off x="1091776" y="1183441"/>
        <a:ext cx="10063903" cy="945260"/>
      </dsp:txXfrm>
    </dsp:sp>
    <dsp:sp modelId="{0FD1C619-8ABB-42D0-9462-3B2B00484564}">
      <dsp:nvSpPr>
        <dsp:cNvPr id="0" name=""/>
        <dsp:cNvSpPr/>
      </dsp:nvSpPr>
      <dsp:spPr>
        <a:xfrm>
          <a:off x="0" y="2365017"/>
          <a:ext cx="11155680" cy="9452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FFB13-A46D-4D55-BEF2-F3569FC664E2}">
      <dsp:nvSpPr>
        <dsp:cNvPr id="0" name=""/>
        <dsp:cNvSpPr/>
      </dsp:nvSpPr>
      <dsp:spPr>
        <a:xfrm>
          <a:off x="285941" y="2577700"/>
          <a:ext cx="519893" cy="5198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476FE-994E-4088-B4A5-0EFC5260CFAF}">
      <dsp:nvSpPr>
        <dsp:cNvPr id="0" name=""/>
        <dsp:cNvSpPr/>
      </dsp:nvSpPr>
      <dsp:spPr>
        <a:xfrm>
          <a:off x="1091776" y="2365017"/>
          <a:ext cx="10063903" cy="94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40" tIns="100040" rIns="100040" bIns="10004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Bierstadt"/>
            </a:rPr>
            <a:t>Real-World Impact</a:t>
          </a:r>
          <a:br>
            <a:rPr lang="en-US" sz="1800" b="0" kern="1200">
              <a:latin typeface="Bierstadt"/>
            </a:rPr>
          </a:br>
          <a:r>
            <a:rPr lang="en-US" sz="1800" b="0" kern="1200">
              <a:latin typeface="Bierstadt"/>
            </a:rPr>
            <a:t>Gained insight into how consulting firms like </a:t>
          </a:r>
          <a:r>
            <a:rPr lang="en-US" sz="1800" b="0" kern="1200" err="1">
              <a:latin typeface="Bierstadt"/>
            </a:rPr>
            <a:t>AArete</a:t>
          </a:r>
          <a:r>
            <a:rPr lang="en-US" sz="1800" b="0" kern="1200">
              <a:latin typeface="Bierstadt"/>
            </a:rPr>
            <a:t> drive health and economic outcomes.</a:t>
          </a:r>
          <a:endParaRPr lang="en-US" sz="1800" kern="1200"/>
        </a:p>
      </dsp:txBody>
      <dsp:txXfrm>
        <a:off x="1091776" y="2365017"/>
        <a:ext cx="10063903" cy="945260"/>
      </dsp:txXfrm>
    </dsp:sp>
    <dsp:sp modelId="{70F6B8CE-6B48-4E3B-8AE4-F67E33825113}">
      <dsp:nvSpPr>
        <dsp:cNvPr id="0" name=""/>
        <dsp:cNvSpPr/>
      </dsp:nvSpPr>
      <dsp:spPr>
        <a:xfrm>
          <a:off x="0" y="3546593"/>
          <a:ext cx="11155680" cy="94526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9C6A0-4281-4D3F-8219-C451313383CF}">
      <dsp:nvSpPr>
        <dsp:cNvPr id="0" name=""/>
        <dsp:cNvSpPr/>
      </dsp:nvSpPr>
      <dsp:spPr>
        <a:xfrm>
          <a:off x="285941" y="3759276"/>
          <a:ext cx="519893" cy="5198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91E01-7514-4403-922F-AF78440A5B40}">
      <dsp:nvSpPr>
        <dsp:cNvPr id="0" name=""/>
        <dsp:cNvSpPr/>
      </dsp:nvSpPr>
      <dsp:spPr>
        <a:xfrm>
          <a:off x="1091776" y="3546593"/>
          <a:ext cx="10063903" cy="945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040" tIns="100040" rIns="100040" bIns="10004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Data-Driven Storytelling</a:t>
          </a:r>
          <a:br>
            <a:rPr lang="en-US" sz="1800" kern="1200"/>
          </a:br>
          <a:r>
            <a:rPr lang="en-US" sz="1800" kern="1200"/>
            <a:t>Learned how structured data reveals meaningful trends in Iowa communities.</a:t>
          </a:r>
        </a:p>
      </dsp:txBody>
      <dsp:txXfrm>
        <a:off x="1091776" y="3546593"/>
        <a:ext cx="10063903" cy="945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13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33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2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9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900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3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9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388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9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04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0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1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eativehumans.com/" TargetMode="External"/><Relationship Id="rId3" Type="http://schemas.openxmlformats.org/officeDocument/2006/relationships/hyperlink" Target="https://pmc.ncbi.nlm.nih.gov/articles/PMC9222904/" TargetMode="External"/><Relationship Id="rId7" Type="http://schemas.openxmlformats.org/officeDocument/2006/relationships/hyperlink" Target="https://www.legis.iowa.gov/legislation/BillBook?ga=90&amp;ba=HF%202668" TargetMode="External"/><Relationship Id="rId2" Type="http://schemas.openxmlformats.org/officeDocument/2006/relationships/hyperlink" Target="https://www.hhs.gov/sites/default/files/oash-alcohol-cancer-ris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mmonsenseinstituteus.org/iowa/research/healthcare/-iowas-healthcare-landscape" TargetMode="External"/><Relationship Id="rId5" Type="http://schemas.openxmlformats.org/officeDocument/2006/relationships/hyperlink" Target="https://www.countyhealthrankings.org/health-data/iowa?year=2025&amp;measure=Population+Health+and+Well-being" TargetMode="External"/><Relationship Id="rId10" Type="http://schemas.openxmlformats.org/officeDocument/2006/relationships/hyperlink" Target="https://www.kff.org/report-section/ehbs-2023-section-1-cost-of-health-insurance/?utm_source" TargetMode="External"/><Relationship Id="rId4" Type="http://schemas.openxmlformats.org/officeDocument/2006/relationships/hyperlink" Target="https://www.frontiersin.org/journals/immunology/articles/10.3389/fimmu.2022.1057546/full" TargetMode="External"/><Relationship Id="rId9" Type="http://schemas.openxmlformats.org/officeDocument/2006/relationships/hyperlink" Target="https://www.tvscientific.com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EDBC09E-10FE-C48A-8AE5-2DE3D7D70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869" y="819658"/>
            <a:ext cx="6075328" cy="3618206"/>
          </a:xfrm>
        </p:spPr>
        <p:txBody>
          <a:bodyPr anchor="t">
            <a:normAutofit fontScale="90000"/>
          </a:bodyPr>
          <a:lstStyle/>
          <a:p>
            <a:r>
              <a:rPr lang="en-US" sz="6600" err="1">
                <a:solidFill>
                  <a:schemeClr val="accent2"/>
                </a:solidFill>
              </a:rPr>
              <a:t>AArete</a:t>
            </a:r>
            <a:r>
              <a:rPr lang="en-US" sz="6600">
                <a:solidFill>
                  <a:schemeClr val="accent2"/>
                </a:solidFill>
              </a:rPr>
              <a:t> Project: Rising Cancer Incidence in Iowa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870" y="4854298"/>
            <a:ext cx="6141545" cy="1352181"/>
          </a:xfrm>
        </p:spPr>
        <p:txBody>
          <a:bodyPr anchor="t">
            <a:normAutofit/>
          </a:bodyPr>
          <a:lstStyle/>
          <a:p>
            <a:r>
              <a:rPr lang="en-US"/>
              <a:t>Caroline Brincks, Jakob Holcomb, Kyree Sisk, Matthew Riedl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EBD83C-D653-7B6E-791C-91DC49F8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8B09CB6-CBCC-A221-E35E-4FA215926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696" y="4617503"/>
            <a:ext cx="6071583" cy="45719"/>
          </a:xfrm>
          <a:custGeom>
            <a:avLst/>
            <a:gdLst>
              <a:gd name="connsiteX0" fmla="*/ 0 w 6071583"/>
              <a:gd name="connsiteY0" fmla="*/ 0 h 45719"/>
              <a:gd name="connsiteX1" fmla="*/ 3434358 w 6071583"/>
              <a:gd name="connsiteY1" fmla="*/ 0 h 45719"/>
              <a:gd name="connsiteX2" fmla="*/ 4667593 w 6071583"/>
              <a:gd name="connsiteY2" fmla="*/ 0 h 45719"/>
              <a:gd name="connsiteX3" fmla="*/ 6071583 w 6071583"/>
              <a:gd name="connsiteY3" fmla="*/ 0 h 45719"/>
              <a:gd name="connsiteX4" fmla="*/ 6071583 w 6071583"/>
              <a:gd name="connsiteY4" fmla="*/ 45719 h 45719"/>
              <a:gd name="connsiteX5" fmla="*/ 4667593 w 6071583"/>
              <a:gd name="connsiteY5" fmla="*/ 45719 h 45719"/>
              <a:gd name="connsiteX6" fmla="*/ 3434358 w 6071583"/>
              <a:gd name="connsiteY6" fmla="*/ 45719 h 45719"/>
              <a:gd name="connsiteX7" fmla="*/ 0 w 6071583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71583" h="45719">
                <a:moveTo>
                  <a:pt x="0" y="0"/>
                </a:moveTo>
                <a:lnTo>
                  <a:pt x="3434358" y="0"/>
                </a:lnTo>
                <a:lnTo>
                  <a:pt x="4667593" y="0"/>
                </a:lnTo>
                <a:lnTo>
                  <a:pt x="6071583" y="0"/>
                </a:lnTo>
                <a:lnTo>
                  <a:pt x="6071583" y="45719"/>
                </a:lnTo>
                <a:lnTo>
                  <a:pt x="4667593" y="45719"/>
                </a:lnTo>
                <a:lnTo>
                  <a:pt x="3434358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117B4-FC84-583B-D25C-525B98B16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4668-A0D9-1358-6986-1BCDBA64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Risk Factor: High Cholesterol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928289-5F80-6705-9F58-ECA28269C035}"/>
              </a:ext>
            </a:extLst>
          </p:cNvPr>
          <p:cNvSpPr txBox="1"/>
          <p:nvPr/>
        </p:nvSpPr>
        <p:spPr>
          <a:xfrm>
            <a:off x="957262" y="6157912"/>
            <a:ext cx="101726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Shown to support cancer cell survival (3); positive correlation examples were found for other analyzed cancer types as well.</a:t>
            </a:r>
          </a:p>
        </p:txBody>
      </p:sp>
      <p:pic>
        <p:nvPicPr>
          <p:cNvPr id="4" name="Picture 3" descr="A graph of cancer rate&#10;&#10;AI-generated content may be incorrect.">
            <a:extLst>
              <a:ext uri="{FF2B5EF4-FFF2-40B4-BE49-F238E27FC236}">
                <a16:creationId xmlns:a16="http://schemas.microsoft.com/office/drawing/2014/main" id="{3BA24245-1A27-A8A7-5B14-50C2DA49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0" y="1826683"/>
            <a:ext cx="7083425" cy="4220634"/>
          </a:xfrm>
          <a:prstGeom prst="rect">
            <a:avLst/>
          </a:prstGeom>
        </p:spPr>
      </p:pic>
      <p:pic>
        <p:nvPicPr>
          <p:cNvPr id="5" name="Picture 4" descr="A graph of cancer rate&#10;&#10;AI-generated content may be incorrect.">
            <a:extLst>
              <a:ext uri="{FF2B5EF4-FFF2-40B4-BE49-F238E27FC236}">
                <a16:creationId xmlns:a16="http://schemas.microsoft.com/office/drawing/2014/main" id="{91B14EE4-D8E3-A98C-7372-1AEB27D5E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521" y="1824038"/>
            <a:ext cx="7085542" cy="42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0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F0024-5299-E832-F106-0009C4BC1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BE3D-4E7F-62DC-8792-BB349C5C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"risky behaviors?"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EB03D2-2057-6302-0CF5-54648A4C282B}"/>
              </a:ext>
            </a:extLst>
          </p:cNvPr>
          <p:cNvSpPr txBox="1">
            <a:spLocks/>
          </p:cNvSpPr>
          <p:nvPr/>
        </p:nvSpPr>
        <p:spPr>
          <a:xfrm>
            <a:off x="521208" y="2461017"/>
            <a:ext cx="6874134" cy="38390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/>
              <a:t>Factors considered:</a:t>
            </a:r>
          </a:p>
          <a:p>
            <a:r>
              <a:rPr lang="en-US" sz="2400"/>
              <a:t>Smoking</a:t>
            </a:r>
          </a:p>
          <a:p>
            <a:r>
              <a:rPr lang="en-US" sz="2400"/>
              <a:t>Binge drinking</a:t>
            </a:r>
          </a:p>
          <a:p>
            <a:r>
              <a:rPr lang="en-US" sz="2400"/>
              <a:t>Daily physical inactivity (&lt;3000 steps per day)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D09F71-167F-E04A-33E7-413237E39DA1}"/>
              </a:ext>
            </a:extLst>
          </p:cNvPr>
          <p:cNvSpPr txBox="1"/>
          <p:nvPr/>
        </p:nvSpPr>
        <p:spPr>
          <a:xfrm>
            <a:off x="517408" y="1716851"/>
            <a:ext cx="111571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Behaviors that contribute to development of cancer risk factors in EDA </a:t>
            </a:r>
          </a:p>
        </p:txBody>
      </p:sp>
    </p:spTree>
    <p:extLst>
      <p:ext uri="{BB962C8B-B14F-4D97-AF65-F5344CB8AC3E}">
        <p14:creationId xmlns:p14="http://schemas.microsoft.com/office/powerpoint/2010/main" val="3033775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4906-8D9E-B219-696C-15375E50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Risky Behavior: Binge Drinking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364B5-0D9C-5894-0B0D-229D89BC0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39" y="1907531"/>
            <a:ext cx="5026540" cy="3046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622017-0764-09A6-A580-FBBFE403B761}"/>
              </a:ext>
            </a:extLst>
          </p:cNvPr>
          <p:cNvSpPr txBox="1"/>
          <p:nvPr/>
        </p:nvSpPr>
        <p:spPr>
          <a:xfrm>
            <a:off x="726444" y="5337269"/>
            <a:ext cx="1052194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Iowa Cancer Registry: binge drinking is a leading preventable cause of cancer in Iowa (1); our analysis confirmed positive correlation for every cancer type</a:t>
            </a:r>
            <a:endParaRPr lang="en-US"/>
          </a:p>
        </p:txBody>
      </p:sp>
      <p:pic>
        <p:nvPicPr>
          <p:cNvPr id="4" name="Picture 3" descr="A graph of cancer&#10;&#10;AI-generated content may be incorrect.">
            <a:extLst>
              <a:ext uri="{FF2B5EF4-FFF2-40B4-BE49-F238E27FC236}">
                <a16:creationId xmlns:a16="http://schemas.microsoft.com/office/drawing/2014/main" id="{6F5E6BF5-8496-977E-1ED0-2F16BD18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207" y="1901900"/>
            <a:ext cx="5044860" cy="30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427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72C8347-CB38-E06A-5EA2-0F64A1AFD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F6C33-88AE-2357-4B84-E22708DC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Risky Behavior: Smoking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70C063-1F55-B195-5299-124243482590}"/>
              </a:ext>
            </a:extLst>
          </p:cNvPr>
          <p:cNvSpPr txBox="1"/>
          <p:nvPr/>
        </p:nvSpPr>
        <p:spPr>
          <a:xfrm>
            <a:off x="957262" y="6157912"/>
            <a:ext cx="10172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Positive correlation examples were found for other analyzed cancer types as well.</a:t>
            </a:r>
          </a:p>
        </p:txBody>
      </p:sp>
      <p:pic>
        <p:nvPicPr>
          <p:cNvPr id="4" name="Picture 3" descr="A graph of cancer rate&#10;&#10;AI-generated content may be incorrect.">
            <a:extLst>
              <a:ext uri="{FF2B5EF4-FFF2-40B4-BE49-F238E27FC236}">
                <a16:creationId xmlns:a16="http://schemas.microsoft.com/office/drawing/2014/main" id="{1B977F6A-DCD4-8335-FFB8-80CE1942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0" y="1826683"/>
            <a:ext cx="7083425" cy="4220634"/>
          </a:xfrm>
          <a:prstGeom prst="rect">
            <a:avLst/>
          </a:prstGeom>
        </p:spPr>
      </p:pic>
      <p:pic>
        <p:nvPicPr>
          <p:cNvPr id="5" name="Picture 4" descr="A graph with red line and blue dots&#10;&#10;AI-generated content may be incorrect.">
            <a:extLst>
              <a:ext uri="{FF2B5EF4-FFF2-40B4-BE49-F238E27FC236}">
                <a16:creationId xmlns:a16="http://schemas.microsoft.com/office/drawing/2014/main" id="{2A69E2C6-CCA8-08F4-0769-4AB2AAEB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3" y="1824038"/>
            <a:ext cx="7087659" cy="420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9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38A76-5DAE-6B95-089F-2817E85F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1F3B-B0B7-27F5-35F7-041ADBD7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factors in our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D147B7-0574-3666-45C3-B2033ABCD720}"/>
              </a:ext>
            </a:extLst>
          </p:cNvPr>
          <p:cNvSpPr txBox="1">
            <a:spLocks/>
          </p:cNvSpPr>
          <p:nvPr/>
        </p:nvSpPr>
        <p:spPr>
          <a:xfrm>
            <a:off x="521208" y="2446905"/>
            <a:ext cx="5360718" cy="4285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/>
              <a:t>Factors considered:</a:t>
            </a:r>
          </a:p>
          <a:p>
            <a:r>
              <a:rPr lang="en-US" sz="2400"/>
              <a:t>Population by county</a:t>
            </a:r>
          </a:p>
          <a:p>
            <a:r>
              <a:rPr lang="en-US" sz="2400"/>
              <a:t>Education level counts by county</a:t>
            </a:r>
          </a:p>
          <a:p>
            <a:r>
              <a:rPr lang="en-US" sz="2400"/>
              <a:t>Count of citizens without health insurance</a:t>
            </a:r>
          </a:p>
          <a:p>
            <a:r>
              <a:rPr lang="en-US" sz="2400"/>
              <a:t>Count of citizens receiving unemployment benefits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BCF96-46BA-BE1D-F64B-A8B9F4759AF3}"/>
              </a:ext>
            </a:extLst>
          </p:cNvPr>
          <p:cNvSpPr txBox="1"/>
          <p:nvPr/>
        </p:nvSpPr>
        <p:spPr>
          <a:xfrm>
            <a:off x="517408" y="1716851"/>
            <a:ext cx="1115718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Demographic factors that help explain risk trends  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43FF46-2BD9-62C8-D1BE-0F3BB06ACF4D}"/>
              </a:ext>
            </a:extLst>
          </p:cNvPr>
          <p:cNvSpPr txBox="1">
            <a:spLocks/>
          </p:cNvSpPr>
          <p:nvPr/>
        </p:nvSpPr>
        <p:spPr>
          <a:xfrm>
            <a:off x="6523133" y="2446905"/>
            <a:ext cx="5360718" cy="4285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/>
              <a:t>Factors ignored:</a:t>
            </a:r>
          </a:p>
          <a:p>
            <a:r>
              <a:rPr lang="en-US" sz="2400"/>
              <a:t>Count of citizens identifying with one of six racial categories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/>
              <a:t> </a:t>
            </a:r>
            <a:r>
              <a:rPr lang="en-US" sz="1800"/>
              <a:t>Alaskan Native/American Indian, AAPI, Hispanic, African American, White, foreign-born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2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568668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4051-98DF-2535-3D12-1E74A56E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>
                <a:solidFill>
                  <a:schemeClr val="accent2"/>
                </a:solidFill>
              </a:rPr>
              <a:t>Data &amp; Results</a:t>
            </a:r>
          </a:p>
        </p:txBody>
      </p:sp>
    </p:spTree>
    <p:extLst>
      <p:ext uri="{BB962C8B-B14F-4D97-AF65-F5344CB8AC3E}">
        <p14:creationId xmlns:p14="http://schemas.microsoft.com/office/powerpoint/2010/main" val="80273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BC5F-9973-D048-44F7-EAAA36E6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77258"/>
            <a:ext cx="11155680" cy="1463040"/>
          </a:xfrm>
        </p:spPr>
        <p:txBody>
          <a:bodyPr/>
          <a:lstStyle/>
          <a:p>
            <a:r>
              <a:rPr lang="en-US"/>
              <a:t>Data Breakdown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21BA6A-C9E2-B7AE-BFE9-93B3ACF9FEE5}"/>
              </a:ext>
            </a:extLst>
          </p:cNvPr>
          <p:cNvSpPr txBox="1"/>
          <p:nvPr/>
        </p:nvSpPr>
        <p:spPr>
          <a:xfrm>
            <a:off x="4724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lose-up of a list&#10;&#10;AI-generated content may be incorrect.">
            <a:extLst>
              <a:ext uri="{FF2B5EF4-FFF2-40B4-BE49-F238E27FC236}">
                <a16:creationId xmlns:a16="http://schemas.microsoft.com/office/drawing/2014/main" id="{1DDEC198-0F9C-37D5-2133-84163389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2" y="1609063"/>
            <a:ext cx="8973085" cy="49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8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31D1-B3F5-0F31-FAA0-8550AFD6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AF263-789E-DC8A-3A48-1084C609B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69" y="976104"/>
            <a:ext cx="11145140" cy="526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61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E27D8A-2CCB-22F0-F0CD-2FFCC40CC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8409"/>
            <a:ext cx="11149874" cy="1298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Breast Cancer &amp; Binge Drinking</a:t>
            </a:r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9EB203E3-70CC-ABE5-48AD-D7A56C2D01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59" b="1"/>
          <a:stretch/>
        </p:blipFill>
        <p:spPr>
          <a:xfrm>
            <a:off x="183883" y="1778832"/>
            <a:ext cx="6138669" cy="4915178"/>
          </a:xfrm>
          <a:prstGeom prst="rect">
            <a:avLst/>
          </a:prstGeom>
        </p:spPr>
      </p:pic>
      <p:pic>
        <p:nvPicPr>
          <p:cNvPr id="3" name="Picture 2" descr="A graph showing cancer&#10;&#10;AI-generated content may be incorrect.">
            <a:extLst>
              <a:ext uri="{FF2B5EF4-FFF2-40B4-BE49-F238E27FC236}">
                <a16:creationId xmlns:a16="http://schemas.microsoft.com/office/drawing/2014/main" id="{A2C1BB90-A000-735C-25FF-83F5F557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366" y="1779417"/>
            <a:ext cx="5625232" cy="498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87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4BF5-0F96-7807-763E-7E8D9F476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County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1B3C8-B6EF-CCEA-9880-1E4ED3C66089}"/>
              </a:ext>
            </a:extLst>
          </p:cNvPr>
          <p:cNvSpPr txBox="1"/>
          <p:nvPr/>
        </p:nvSpPr>
        <p:spPr>
          <a:xfrm>
            <a:off x="762000" y="2440983"/>
            <a:ext cx="109152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Johnson County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25.7% of breast cancer patients report binge drinking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Breast Cancer rate: 150.2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Home of Iowa City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4th highest population</a:t>
            </a:r>
          </a:p>
        </p:txBody>
      </p:sp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A03FCB09-60B8-FD2F-05B2-289B83616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400" y="1545300"/>
            <a:ext cx="3505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30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3B242-9673-359D-9B0E-9403C1EC6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C08D7A-693E-E131-FC19-2F628A73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59D4FF-47BD-D2C8-4404-E93B140E4F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3455434"/>
              </p:ext>
            </p:extLst>
          </p:nvPr>
        </p:nvGraphicFramePr>
        <p:xfrm>
          <a:off x="520700" y="2055989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412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C22B0-77FB-7048-0487-4D5842E3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8409"/>
            <a:ext cx="11149874" cy="1298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Prostate Cancer &amp; Binge Drinking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235E1FA7-9BE8-7DFE-E49D-D06539EF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7" r="4219" b="4"/>
          <a:stretch/>
        </p:blipFill>
        <p:spPr>
          <a:xfrm>
            <a:off x="196335" y="1717197"/>
            <a:ext cx="5575319" cy="5122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50BF1E-A725-407A-DE88-A7D84801FE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8" r="2617" b="1"/>
          <a:stretch/>
        </p:blipFill>
        <p:spPr>
          <a:xfrm>
            <a:off x="6098438" y="1790037"/>
            <a:ext cx="5750184" cy="50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89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937B-D393-EB28-F241-496B18325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County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70D92-1C3D-7D34-1065-90A0974DABB3}"/>
              </a:ext>
            </a:extLst>
          </p:cNvPr>
          <p:cNvSpPr txBox="1"/>
          <p:nvPr/>
        </p:nvSpPr>
        <p:spPr>
          <a:xfrm>
            <a:off x="813661" y="2221423"/>
            <a:ext cx="5431200" cy="30162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Johnson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Middle pack Prostate Cancer rate: 130.7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Very high Binge drinking rate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Home of Iowa City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4th highest population</a:t>
            </a:r>
          </a:p>
          <a:p>
            <a:r>
              <a:rPr lang="en-US" sz="3200" b="1"/>
              <a:t>Ida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Extremely high Prostate Cancer rate: 230.9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7th smallest county by population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Rural town Iowa</a:t>
            </a:r>
          </a:p>
        </p:txBody>
      </p:sp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B1618AE6-35DB-E137-75C5-2D5AE4255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841" y="2074825"/>
            <a:ext cx="2872352" cy="3310181"/>
          </a:xfrm>
          <a:prstGeom prst="rect">
            <a:avLst/>
          </a:prstGeom>
        </p:spPr>
      </p:pic>
      <p:pic>
        <p:nvPicPr>
          <p:cNvPr id="7" name="Picture 6" descr="A map with a road and a city&#10;&#10;AI-generated content may be incorrect.">
            <a:extLst>
              <a:ext uri="{FF2B5EF4-FFF2-40B4-BE49-F238E27FC236}">
                <a16:creationId xmlns:a16="http://schemas.microsoft.com/office/drawing/2014/main" id="{C560640D-77A3-BB0A-9F5C-E40C563D0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918" y="2076773"/>
            <a:ext cx="2975029" cy="33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1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D1980C8-FD80-43D8-9D6A-0262A4D53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A23C7-FF40-B90E-E8C8-01FAD71D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368" y="654020"/>
            <a:ext cx="10343207" cy="13031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/>
              <a:t>Lung Cancer &amp; High Cholesterol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B946FF-6DDE-6D1D-AB2C-CEC5B601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A4DB1B68-E05B-50BA-2E7E-40DECB475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4" y="1862837"/>
            <a:ext cx="5795839" cy="4909649"/>
          </a:xfrm>
          <a:prstGeom prst="rect">
            <a:avLst/>
          </a:prstGeom>
        </p:spPr>
      </p:pic>
      <p:pic>
        <p:nvPicPr>
          <p:cNvPr id="5" name="Picture 4" descr="A graph with black dots and numbers&#10;&#10;AI-generated content may be incorrect.">
            <a:extLst>
              <a:ext uri="{FF2B5EF4-FFF2-40B4-BE49-F238E27FC236}">
                <a16:creationId xmlns:a16="http://schemas.microsoft.com/office/drawing/2014/main" id="{16EADEF8-7F92-B362-AE57-933CD073C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642" y="1866886"/>
            <a:ext cx="5805676" cy="490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08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9C32-C121-9B2F-51C5-2BC9B25BE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County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A8BDA-3A9F-5056-BBB4-0F28AF7C4014}"/>
              </a:ext>
            </a:extLst>
          </p:cNvPr>
          <p:cNvSpPr txBox="1"/>
          <p:nvPr/>
        </p:nvSpPr>
        <p:spPr>
          <a:xfrm>
            <a:off x="826576" y="2350576"/>
            <a:ext cx="5845200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/>
              <a:t>Story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Very low rate of High Cholesterol: 27.4%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Low Lung Cancer rate: 41.5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Ames area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9th highest population</a:t>
            </a:r>
          </a:p>
          <a:p>
            <a:r>
              <a:rPr lang="en-US" sz="3200" b="1"/>
              <a:t>Johnson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Very low rate of High Cholesterol: 26.6%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Low Lung Cancer rate: 41.7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Iowa City area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4th highest population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r>
              <a:rPr lang="en-US"/>
              <a:t>Both active College towns</a:t>
            </a:r>
          </a:p>
          <a:p>
            <a:pPr marL="285750" indent="-285750">
              <a:buFont typeface="Arial,Sans-Serif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55722C2A-751C-3F07-83AC-9BD6A9D5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468" y="2126486"/>
            <a:ext cx="2678624" cy="3316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498ECB-BE92-F59E-ED80-E14EDF79C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423" y="2126506"/>
            <a:ext cx="2973369" cy="332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2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63A76-64F0-B0B6-67EC-0F40D589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8409"/>
            <a:ext cx="11149874" cy="12983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Lung Cancer &amp; High Blood Pressure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D70D918E-2BB4-3284-0922-83F6E72A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4" r="4355" b="1"/>
          <a:stretch/>
        </p:blipFill>
        <p:spPr>
          <a:xfrm>
            <a:off x="86426" y="1857270"/>
            <a:ext cx="5906969" cy="4996450"/>
          </a:xfrm>
          <a:prstGeom prst="rect">
            <a:avLst/>
          </a:prstGeom>
        </p:spPr>
      </p:pic>
      <p:pic>
        <p:nvPicPr>
          <p:cNvPr id="5" name="Picture 4" descr="A graph showing the number of cancer patients&#10;&#10;AI-generated content may be incorrect.">
            <a:extLst>
              <a:ext uri="{FF2B5EF4-FFF2-40B4-BE49-F238E27FC236}">
                <a16:creationId xmlns:a16="http://schemas.microsoft.com/office/drawing/2014/main" id="{6206E5F2-EFA6-E0EF-F25C-E55A5D13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47" b="-4"/>
          <a:stretch/>
        </p:blipFill>
        <p:spPr>
          <a:xfrm>
            <a:off x="6377455" y="1857272"/>
            <a:ext cx="5644178" cy="48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88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CB13-CA05-D7D6-0B83-723283D4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County Outliers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76738-8702-9F56-98F3-436CBBBD8F26}"/>
              </a:ext>
            </a:extLst>
          </p:cNvPr>
          <p:cNvSpPr txBox="1"/>
          <p:nvPr/>
        </p:nvSpPr>
        <p:spPr>
          <a:xfrm>
            <a:off x="523067" y="1976033"/>
            <a:ext cx="534120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/>
              <a:t>Story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Very low rate of high blood pressure: 23.7%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Low Lung Cancer rate: 41.5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Ames area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9th highest population</a:t>
            </a:r>
          </a:p>
          <a:p>
            <a:r>
              <a:rPr lang="en-US" sz="3200" b="1"/>
              <a:t>Johnson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Very low rate of high blood pressure: 23%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Low Lung Cancer rate: 41.7 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Iowa City area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4th highest population</a:t>
            </a:r>
          </a:p>
          <a:p>
            <a:endParaRPr lang="en-US" sz="32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F396E-2410-B976-C624-CF09D336F902}"/>
              </a:ext>
            </a:extLst>
          </p:cNvPr>
          <p:cNvSpPr txBox="1"/>
          <p:nvPr/>
        </p:nvSpPr>
        <p:spPr>
          <a:xfrm>
            <a:off x="5863525" y="2175305"/>
            <a:ext cx="48072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Dallas</a:t>
            </a:r>
            <a:endParaRPr lang="en-US" sz="3200"/>
          </a:p>
          <a:p>
            <a:pPr marL="285750" indent="-285750">
              <a:buFont typeface="Arial,Sans-Serif"/>
              <a:buChar char="•"/>
            </a:pPr>
            <a:r>
              <a:rPr lang="en-US"/>
              <a:t>Very low rate of high blood pressure: 24.8%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Low Lung Cancer rate: 48.3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West Des Moines area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6th highest population</a:t>
            </a:r>
          </a:p>
        </p:txBody>
      </p:sp>
      <p:pic>
        <p:nvPicPr>
          <p:cNvPr id="6" name="Picture 5" descr="A map of a city&#10;&#10;AI-generated content may be incorrect.">
            <a:extLst>
              <a:ext uri="{FF2B5EF4-FFF2-40B4-BE49-F238E27FC236}">
                <a16:creationId xmlns:a16="http://schemas.microsoft.com/office/drawing/2014/main" id="{5A488CD1-0F73-DB85-FCAF-AE9F1B26B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14" y="4223588"/>
            <a:ext cx="2019947" cy="2541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138C02-CE35-41E5-26AA-CC11F11E9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117" y="4238150"/>
            <a:ext cx="2179081" cy="2545043"/>
          </a:xfrm>
          <a:prstGeom prst="rect">
            <a:avLst/>
          </a:prstGeom>
        </p:spPr>
      </p:pic>
      <p:pic>
        <p:nvPicPr>
          <p:cNvPr id="9" name="Picture 8" descr="A map of a city&#10;&#10;AI-generated content may be incorrect.">
            <a:extLst>
              <a:ext uri="{FF2B5EF4-FFF2-40B4-BE49-F238E27FC236}">
                <a16:creationId xmlns:a16="http://schemas.microsoft.com/office/drawing/2014/main" id="{3D33F322-4C3D-1756-71D1-72E8AC2ED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745" y="3984354"/>
            <a:ext cx="2534019" cy="28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765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BC8BC-35B0-F545-1FBB-CEA4394C2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000"/>
              <a:t>Melanoma Cancer &amp; Binge Drinking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DBB194-80A5-1F95-3451-5DE64FE5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7" y="1714501"/>
            <a:ext cx="6016265" cy="5059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449686-3A6D-52F0-9FA5-4E8225B1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05" y="1714497"/>
            <a:ext cx="5814159" cy="504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01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7C3A8-86B4-60A1-BF1E-985B12BB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County Outliers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10A28-55C9-7416-106A-3EC49984C73A}"/>
              </a:ext>
            </a:extLst>
          </p:cNvPr>
          <p:cNvSpPr txBox="1"/>
          <p:nvPr/>
        </p:nvSpPr>
        <p:spPr>
          <a:xfrm>
            <a:off x="826576" y="2763864"/>
            <a:ext cx="609120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Johnson </a:t>
            </a:r>
            <a:endParaRPr lang="en-US" sz="3200"/>
          </a:p>
          <a:p>
            <a:pPr marL="285750" indent="-285750">
              <a:buFont typeface="Arial,Sans-Serif"/>
              <a:buChar char="•"/>
            </a:pPr>
            <a:r>
              <a:rPr lang="en-US"/>
              <a:t>Middle pack Prostate Cancer rate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Very high Binge drinking rate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Home of Iowa City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4th highest population</a:t>
            </a:r>
          </a:p>
        </p:txBody>
      </p:sp>
      <p:pic>
        <p:nvPicPr>
          <p:cNvPr id="5" name="Picture 4" descr="A map of a city&#10;&#10;AI-generated content may be incorrect.">
            <a:extLst>
              <a:ext uri="{FF2B5EF4-FFF2-40B4-BE49-F238E27FC236}">
                <a16:creationId xmlns:a16="http://schemas.microsoft.com/office/drawing/2014/main" id="{87DD7A62-C49D-D34D-731D-BF82E7FF9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400" y="1545300"/>
            <a:ext cx="3427708" cy="429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CEEAF-3F55-FEAC-EB00-FC21620EE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Recommendations for </a:t>
            </a:r>
            <a:r>
              <a:rPr lang="en-US" err="1"/>
              <a:t>AArete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B5562-D00B-7900-F460-3B96259D1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136"/>
            <a:ext cx="4160520" cy="5257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b="1"/>
              <a:t>Targeted Healthcare Resource Allocation</a:t>
            </a:r>
          </a:p>
          <a:p>
            <a:pPr marL="285750" indent="-285750"/>
            <a:r>
              <a:rPr lang="en-US"/>
              <a:t>Target rural and high-risk counties</a:t>
            </a:r>
          </a:p>
          <a:p>
            <a:pPr marL="285750" indent="-285750"/>
            <a:r>
              <a:rPr lang="en-US"/>
              <a:t>Offer incentives for risky behavior reduction: percent discounts on health insurance policies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sz="2400" b="1"/>
              <a:t>What Is health risk?</a:t>
            </a:r>
            <a:endParaRPr lang="en-US" sz="2400"/>
          </a:p>
          <a:p>
            <a:pPr marL="285750" indent="-285750"/>
            <a:r>
              <a:rPr lang="en-US"/>
              <a:t>Rural counties</a:t>
            </a:r>
          </a:p>
          <a:p>
            <a:pPr lvl="1"/>
            <a:r>
              <a:rPr lang="en-US" sz="1800"/>
              <a:t>2023 Rural Urban Continuum Codes</a:t>
            </a:r>
          </a:p>
          <a:p>
            <a:pPr marL="285750" indent="-285750"/>
            <a:r>
              <a:rPr lang="en-US"/>
              <a:t>Average frequency of binge drinking, high cholesterol, high blood pressure</a:t>
            </a:r>
          </a:p>
        </p:txBody>
      </p:sp>
      <p:pic>
        <p:nvPicPr>
          <p:cNvPr id="4" name="Picture 3" descr="A graph of a risk score&#10;&#10;AI-generated content may be incorrect.">
            <a:extLst>
              <a:ext uri="{FF2B5EF4-FFF2-40B4-BE49-F238E27FC236}">
                <a16:creationId xmlns:a16="http://schemas.microsoft.com/office/drawing/2014/main" id="{6D8E768D-CFFF-CE62-C88F-2CD4A447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37" y="2299901"/>
            <a:ext cx="68770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57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A66928-B28C-61FC-1265-D1F12E9D0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F739DB7-5783-07EE-F904-8B5D5FABB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AF7376-AD52-0442-C5D4-A7E73629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85" y="834634"/>
            <a:ext cx="9829856" cy="8442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Estimated Insurance Costs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F1AA32-3B68-934E-41B2-DB9F4592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2FC9A5-5CB9-E50A-126F-3FA67D98F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DFDCD1-411E-B339-C91B-1C29FF78F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656486"/>
              </p:ext>
            </p:extLst>
          </p:nvPr>
        </p:nvGraphicFramePr>
        <p:xfrm>
          <a:off x="158151" y="2319643"/>
          <a:ext cx="11881372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70343">
                  <a:extLst>
                    <a:ext uri="{9D8B030D-6E8A-4147-A177-3AD203B41FA5}">
                      <a16:colId xmlns:a16="http://schemas.microsoft.com/office/drawing/2014/main" val="2421851870"/>
                    </a:ext>
                  </a:extLst>
                </a:gridCol>
                <a:gridCol w="2970343">
                  <a:extLst>
                    <a:ext uri="{9D8B030D-6E8A-4147-A177-3AD203B41FA5}">
                      <a16:colId xmlns:a16="http://schemas.microsoft.com/office/drawing/2014/main" val="1297328939"/>
                    </a:ext>
                  </a:extLst>
                </a:gridCol>
                <a:gridCol w="2970343">
                  <a:extLst>
                    <a:ext uri="{9D8B030D-6E8A-4147-A177-3AD203B41FA5}">
                      <a16:colId xmlns:a16="http://schemas.microsoft.com/office/drawing/2014/main" val="1846015664"/>
                    </a:ext>
                  </a:extLst>
                </a:gridCol>
                <a:gridCol w="2970343">
                  <a:extLst>
                    <a:ext uri="{9D8B030D-6E8A-4147-A177-3AD203B41FA5}">
                      <a16:colId xmlns:a16="http://schemas.microsoft.com/office/drawing/2014/main" val="14141269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/>
                        <a:t>Coverage Type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Original Annual Premium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10% Discount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Discounted Premium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1961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Single Coverage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$8,435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$843.50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$7,591.50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91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Family Coverage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$23,968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$2,396.80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$21,571.20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11380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7853ED-DC63-9DCB-E909-5E7FB7A4E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37736"/>
              </p:ext>
            </p:extLst>
          </p:nvPr>
        </p:nvGraphicFramePr>
        <p:xfrm>
          <a:off x="158150" y="4298830"/>
          <a:ext cx="11868424" cy="196673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967106">
                  <a:extLst>
                    <a:ext uri="{9D8B030D-6E8A-4147-A177-3AD203B41FA5}">
                      <a16:colId xmlns:a16="http://schemas.microsoft.com/office/drawing/2014/main" val="2121788415"/>
                    </a:ext>
                  </a:extLst>
                </a:gridCol>
                <a:gridCol w="2967106">
                  <a:extLst>
                    <a:ext uri="{9D8B030D-6E8A-4147-A177-3AD203B41FA5}">
                      <a16:colId xmlns:a16="http://schemas.microsoft.com/office/drawing/2014/main" val="3333239528"/>
                    </a:ext>
                  </a:extLst>
                </a:gridCol>
                <a:gridCol w="2967106">
                  <a:extLst>
                    <a:ext uri="{9D8B030D-6E8A-4147-A177-3AD203B41FA5}">
                      <a16:colId xmlns:a16="http://schemas.microsoft.com/office/drawing/2014/main" val="129615236"/>
                    </a:ext>
                  </a:extLst>
                </a:gridCol>
                <a:gridCol w="2967106">
                  <a:extLst>
                    <a:ext uri="{9D8B030D-6E8A-4147-A177-3AD203B41FA5}">
                      <a16:colId xmlns:a16="http://schemas.microsoft.com/office/drawing/2014/main" val="206196401"/>
                    </a:ext>
                  </a:extLst>
                </a:gridCol>
              </a:tblGrid>
              <a:tr h="655579">
                <a:tc>
                  <a:txBody>
                    <a:bodyPr/>
                    <a:lstStyle/>
                    <a:p>
                      <a:r>
                        <a:rPr lang="en-US" b="1"/>
                        <a:t>Scenario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Total Cost (No Discount)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Total Cost (With 10% Discount)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1"/>
                        <a:t>Annual Cost Savings to Insurer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9481093"/>
                  </a:ext>
                </a:extLst>
              </a:tr>
              <a:tr h="655579">
                <a:tc>
                  <a:txBody>
                    <a:bodyPr/>
                    <a:lstStyle/>
                    <a:p>
                      <a:r>
                        <a:rPr lang="en-US"/>
                        <a:t>1,000 people (Single Coverage)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$8.435 million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$7.591 million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~$844,000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693245"/>
                  </a:ext>
                </a:extLst>
              </a:tr>
              <a:tr h="655579">
                <a:tc>
                  <a:txBody>
                    <a:bodyPr/>
                    <a:lstStyle/>
                    <a:p>
                      <a:r>
                        <a:rPr lang="en-US"/>
                        <a:t>1,000 people (Family Coverage)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$23.968 million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$21.571 million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~$2.397 million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049104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B200F6C-C238-62A7-FE0A-269000FB17A3}"/>
              </a:ext>
            </a:extLst>
          </p:cNvPr>
          <p:cNvSpPr txBox="1"/>
          <p:nvPr/>
        </p:nvSpPr>
        <p:spPr>
          <a:xfrm>
            <a:off x="156619" y="3763131"/>
            <a:ext cx="9846071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Example: Offering Discount to 1,000 High-Risk Individuals</a:t>
            </a:r>
          </a:p>
          <a:p>
            <a:pPr algn="l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B6084E-5A00-77A7-4850-FB783DAA1F86}"/>
              </a:ext>
            </a:extLst>
          </p:cNvPr>
          <p:cNvSpPr txBox="1"/>
          <p:nvPr/>
        </p:nvSpPr>
        <p:spPr>
          <a:xfrm>
            <a:off x="156618" y="1807810"/>
            <a:ext cx="9846071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Insurance Premium Costs With and Without Discount</a:t>
            </a:r>
            <a:endParaRPr lang="en-US"/>
          </a:p>
          <a:p>
            <a:endParaRPr lang="en-US" sz="2800" b="1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11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4419-74E0-E569-9987-C9C463CD6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 of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0BD40-0523-29D7-0754-E729637698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37673"/>
            <a:ext cx="11155680" cy="3767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b="1"/>
              <a:t>Identify key factors</a:t>
            </a:r>
            <a:r>
              <a:rPr lang="en-US" sz="3200"/>
              <a:t> contributing to cancer incidence</a:t>
            </a:r>
            <a:endParaRPr lang="en-US"/>
          </a:p>
          <a:p>
            <a:r>
              <a:rPr lang="en-US" sz="3200" b="1"/>
              <a:t>Model factor correlation</a:t>
            </a:r>
            <a:r>
              <a:rPr lang="en-US" sz="3200"/>
              <a:t> to each cancer type</a:t>
            </a:r>
          </a:p>
          <a:p>
            <a:r>
              <a:rPr lang="en-US" sz="3200" b="1"/>
              <a:t>Explain correlations</a:t>
            </a:r>
            <a:r>
              <a:rPr lang="en-US" sz="3200"/>
              <a:t> using demographic data</a:t>
            </a:r>
          </a:p>
          <a:p>
            <a:r>
              <a:rPr lang="en-US" sz="3200" b="1"/>
              <a:t>Create recommendations</a:t>
            </a:r>
            <a:r>
              <a:rPr lang="en-US" sz="3200"/>
              <a:t> for </a:t>
            </a:r>
            <a:r>
              <a:rPr lang="en-US" sz="3200" err="1"/>
              <a:t>AArete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596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4FB7FF-3345-1B78-8DA5-2356D5038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19E0E-7AA6-07B3-ED43-71108FEC0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Recommendations for </a:t>
            </a:r>
            <a:r>
              <a:rPr lang="en-US" err="1"/>
              <a:t>AArete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 descr="A map of the state of iowa&#10;&#10;AI-generated content may be incorrect.">
            <a:extLst>
              <a:ext uri="{FF2B5EF4-FFF2-40B4-BE49-F238E27FC236}">
                <a16:creationId xmlns:a16="http://schemas.microsoft.com/office/drawing/2014/main" id="{E2B14937-952B-416E-BE8F-ABFA9D85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67" y="2429691"/>
            <a:ext cx="5477362" cy="39163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3D87-E3DE-2359-181C-50EA667E2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136"/>
            <a:ext cx="4160520" cy="525780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/>
              <a:t>Health Engagement Strategy</a:t>
            </a:r>
            <a:endParaRPr lang="en-US"/>
          </a:p>
          <a:p>
            <a:pPr marL="342900" indent="-342900"/>
            <a:r>
              <a:rPr lang="en-US"/>
              <a:t>Local TV Campaign</a:t>
            </a:r>
          </a:p>
          <a:p>
            <a:pPr marL="800100" lvl="1" indent="-342900"/>
            <a:r>
              <a:rPr lang="en-US"/>
              <a:t>30 seconds </a:t>
            </a:r>
          </a:p>
          <a:p>
            <a:pPr marL="800100" lvl="1" indent="-342900"/>
            <a:r>
              <a:rPr lang="en-US"/>
              <a:t>$1500 - $3500</a:t>
            </a:r>
          </a:p>
          <a:p>
            <a:pPr marL="800100" lvl="1" indent="-342900"/>
            <a:endParaRPr lang="en-US"/>
          </a:p>
          <a:p>
            <a:pPr marL="0" indent="0">
              <a:buNone/>
            </a:pPr>
            <a:r>
              <a:rPr lang="en-US" b="1"/>
              <a:t>Tracking Effectiveness </a:t>
            </a:r>
            <a:endParaRPr lang="en-US"/>
          </a:p>
          <a:p>
            <a:pPr marL="800100" lvl="1" indent="-342900"/>
            <a:r>
              <a:rPr lang="en-US"/>
              <a:t>Total TV viewers</a:t>
            </a:r>
          </a:p>
          <a:p>
            <a:pPr marL="800100" lvl="1" indent="-342900"/>
            <a:r>
              <a:rPr lang="en-US"/>
              <a:t>Track site views</a:t>
            </a:r>
          </a:p>
          <a:p>
            <a:pPr marL="800100" lvl="1" indent="-342900"/>
            <a:r>
              <a:rPr lang="en-US"/>
              <a:t>Sign-ups</a:t>
            </a:r>
          </a:p>
          <a:p>
            <a:pPr marL="342900" indent="-342900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647B72-0A28-2867-35FE-A056368EB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374" y="5643949"/>
            <a:ext cx="1517307" cy="6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62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C98611-AD2C-38DD-F55C-13673723A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D2D0A-AD85-6337-4E7B-2F885E6B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Takeaways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290A31-93F0-D16E-63B7-CE40A225A0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149947"/>
              </p:ext>
            </p:extLst>
          </p:nvPr>
        </p:nvGraphicFramePr>
        <p:xfrm>
          <a:off x="521208" y="1852217"/>
          <a:ext cx="11155680" cy="4493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9" name="Graphic 208" descr="Earth globe: Americas with solid fill">
            <a:extLst>
              <a:ext uri="{FF2B5EF4-FFF2-40B4-BE49-F238E27FC236}">
                <a16:creationId xmlns:a16="http://schemas.microsoft.com/office/drawing/2014/main" id="{C5D5F031-A60A-F1D6-C0F6-011D1152E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317" y="4456385"/>
            <a:ext cx="434866" cy="43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3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C55A7-9205-DFC8-B677-D23817E48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36B10-F83E-E680-CFDA-F5E1F67F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2"/>
              </a:rPr>
              <a:t>https://www.hhs.gov/sites/default/files/oash-alcohol-cancer-risk.pdf</a:t>
            </a:r>
            <a:r>
              <a:rPr lang="en-US">
                <a:ea typeface="+mn-lt"/>
                <a:cs typeface="+mn-lt"/>
              </a:rPr>
              <a:t> (1)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3"/>
              </a:rPr>
              <a:t>https://pmc.ncbi.nlm.nih.gov/articles/PMC9222904/</a:t>
            </a:r>
            <a:r>
              <a:rPr lang="en-US">
                <a:ea typeface="+mn-lt"/>
                <a:cs typeface="+mn-lt"/>
              </a:rPr>
              <a:t> (2)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4"/>
              </a:rPr>
              <a:t>https://www.frontiersin.org/journals/immunology/articles/10.3389/fimmu.2022.1057546/full</a:t>
            </a:r>
            <a:r>
              <a:rPr lang="en-US">
                <a:ea typeface="+mn-lt"/>
                <a:cs typeface="+mn-lt"/>
              </a:rPr>
              <a:t> (3)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5"/>
              </a:rPr>
              <a:t>Iowa | County Health Rankings &amp; Roadmaps</a:t>
            </a:r>
            <a:r>
              <a:rPr lang="en-US">
                <a:ea typeface="+mn-lt"/>
                <a:cs typeface="+mn-lt"/>
              </a:rPr>
              <a:t> (4)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6"/>
              </a:rPr>
              <a:t>Iowa’s Healthcare Landscape</a:t>
            </a:r>
            <a:r>
              <a:rPr lang="en-US">
                <a:ea typeface="+mn-lt"/>
                <a:cs typeface="+mn-lt"/>
              </a:rPr>
              <a:t> (5)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7"/>
              </a:rPr>
              <a:t>Iowa Legislature - BillBook</a:t>
            </a:r>
            <a:r>
              <a:rPr lang="en-US">
                <a:ea typeface="+mn-lt"/>
                <a:cs typeface="+mn-lt"/>
              </a:rPr>
              <a:t> (6)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8"/>
              </a:rPr>
              <a:t>https://www.creativehumans.com/</a:t>
            </a:r>
            <a:r>
              <a:rPr lang="en-US">
                <a:ea typeface="+mn-lt"/>
                <a:cs typeface="+mn-lt"/>
              </a:rPr>
              <a:t> (7)</a:t>
            </a:r>
            <a:endParaRPr lang="en-US"/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9"/>
              </a:rPr>
              <a:t>https://www.tvscientific.com/</a:t>
            </a:r>
            <a:r>
              <a:rPr lang="en-US">
                <a:ea typeface="+mn-lt"/>
                <a:cs typeface="+mn-lt"/>
              </a:rPr>
              <a:t> (8)</a:t>
            </a:r>
          </a:p>
          <a:p>
            <a:pPr marL="342900" indent="-342900">
              <a:buAutoNum type="arabicPeriod"/>
            </a:pPr>
            <a:r>
              <a:rPr lang="en-US">
                <a:ea typeface="+mn-lt"/>
                <a:cs typeface="+mn-lt"/>
                <a:hlinkClick r:id="rId10"/>
              </a:rPr>
              <a:t>https://www.kff.org/report-section/ehbs-2023-section-1-cost-of-health-insurance/?utm_source</a:t>
            </a:r>
            <a:r>
              <a:rPr lang="en-US">
                <a:ea typeface="+mn-lt"/>
                <a:cs typeface="+mn-lt"/>
              </a:rPr>
              <a:t> (9)</a:t>
            </a:r>
          </a:p>
          <a:p>
            <a:pPr marL="342900" indent="-342900">
              <a:buAutoNum type="arabicPeriod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23995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44B71-3964-A5AD-4B2B-984F42444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198DB-2C60-96D3-8FE1-1E148F19F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22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2528F-07A0-C097-F6C4-1B820F0BE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DF1D-B658-2F41-D2E8-0795E3B66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Assumptions &amp; 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F12AD6-5AA3-D337-CE43-21D4BBD31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192510"/>
            <a:ext cx="5166360" cy="658368"/>
          </a:xfrm>
        </p:spPr>
        <p:txBody>
          <a:bodyPr>
            <a:noAutofit/>
          </a:bodyPr>
          <a:lstStyle/>
          <a:p>
            <a:r>
              <a:rPr lang="en-US" sz="3600" b="1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BCD22-4D94-3FB0-306D-9F7B19C795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2853737"/>
            <a:ext cx="5166360" cy="33101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200">
                <a:latin typeface="Bierstadt"/>
                <a:ea typeface="Verdana"/>
              </a:rPr>
              <a:t>Lower healthcare access</a:t>
            </a:r>
          </a:p>
          <a:p>
            <a:r>
              <a:rPr lang="en-US" sz="3200">
                <a:latin typeface="Bierstadt"/>
                <a:ea typeface="Verdana"/>
              </a:rPr>
              <a:t>Exposure to common risk factors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3000">
                <a:latin typeface="Bierstadt"/>
                <a:ea typeface="Verdana"/>
              </a:rPr>
              <a:t>Smoking prevalence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3000">
                <a:latin typeface="Bierstadt"/>
                <a:ea typeface="Verdana"/>
              </a:rPr>
              <a:t>Agricultural pesticides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3000">
                <a:latin typeface="Bierstadt"/>
                <a:ea typeface="Verdana"/>
              </a:rPr>
              <a:t>Behavioral factors</a:t>
            </a:r>
          </a:p>
          <a:p>
            <a:pPr marL="0" indent="0">
              <a:buNone/>
            </a:pPr>
            <a:endParaRPr lang="en-US" sz="3200">
              <a:ea typeface="Verdana"/>
            </a:endParaRPr>
          </a:p>
          <a:p>
            <a:pPr marL="0" indent="0">
              <a:buNone/>
            </a:pP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22A50-8243-2DBD-53A5-0E3799F35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6185" y="2192510"/>
            <a:ext cx="5166360" cy="658368"/>
          </a:xfrm>
        </p:spPr>
        <p:txBody>
          <a:bodyPr>
            <a:noAutofit/>
          </a:bodyPr>
          <a:lstStyle/>
          <a:p>
            <a:r>
              <a:rPr lang="en-US" sz="3600" b="1"/>
              <a:t>Challenges Faced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BEC61F-E737-35CA-1914-66F79FBF4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04432" y="2856355"/>
            <a:ext cx="5321457" cy="33101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Availability of data consistent over time periods</a:t>
            </a:r>
          </a:p>
          <a:p>
            <a:r>
              <a:rPr lang="en-US" sz="2400"/>
              <a:t>Large scope of data analysis (risk factor and behavior choices)</a:t>
            </a:r>
          </a:p>
          <a:p>
            <a:r>
              <a:rPr lang="en-US" sz="2400"/>
              <a:t>Distinguishing between factors respondent to a cancer diagnosis vs. potentially contributing to a diagnosis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3E8D9-FDED-33D6-AB7B-62D133674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8BC52-FFCF-839D-BA97-9144C3B70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9F2D7-93D7-F1C4-8A4A-2A6551697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929497"/>
            <a:ext cx="11155680" cy="376732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200"/>
              <a:t>The increasing incidence rates of </a:t>
            </a:r>
            <a:r>
              <a:rPr lang="en-US" sz="3200">
                <a:solidFill>
                  <a:srgbClr val="FF0000"/>
                </a:solidFill>
              </a:rPr>
              <a:t>lung cancer, breast cancer, prostate cancer, and melanoma of the skin</a:t>
            </a:r>
            <a:r>
              <a:rPr lang="en-US" sz="3200"/>
              <a:t> in Iowa are respondent to the prevalence of health-related risk factors  - such as </a:t>
            </a:r>
            <a:r>
              <a:rPr lang="en-US" sz="3200">
                <a:solidFill>
                  <a:srgbClr val="FF0000"/>
                </a:solidFill>
              </a:rPr>
              <a:t>cholesterol levels and family health history</a:t>
            </a:r>
            <a:r>
              <a:rPr lang="en-US" sz="3200"/>
              <a:t> - and engagement in risky behaviors - </a:t>
            </a:r>
            <a:r>
              <a:rPr lang="en-US" sz="3200">
                <a:solidFill>
                  <a:srgbClr val="FF0000"/>
                </a:solidFill>
              </a:rPr>
              <a:t>such as smoking and binge drinking</a:t>
            </a:r>
            <a:r>
              <a:rPr lang="en-US" sz="3200">
                <a:solidFill>
                  <a:srgbClr val="000000"/>
                </a:solidFill>
              </a:rPr>
              <a:t>.</a:t>
            </a:r>
            <a:r>
              <a:rPr lang="en-US" sz="3200"/>
              <a:t> The upward trend in incidence is further exacerbated by reduced access to </a:t>
            </a:r>
            <a:r>
              <a:rPr lang="en-US" sz="3200">
                <a:solidFill>
                  <a:srgbClr val="FF0000"/>
                </a:solidFill>
              </a:rPr>
              <a:t>preventative healthcare and health education</a:t>
            </a:r>
            <a:r>
              <a:rPr lang="en-US" sz="3200"/>
              <a:t>, especially in rural counties. </a:t>
            </a:r>
          </a:p>
          <a:p>
            <a:pPr marL="0" indent="0">
              <a:buNone/>
            </a:pPr>
            <a:endParaRPr lang="en-US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130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DD51-96A6-0FF0-2A28-102BFB18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>
                <a:solidFill>
                  <a:schemeClr val="accent2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196194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97900-424B-D833-316B-F5BBB85D7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DDD5-3DBF-4B2F-F01B-C5D605C8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are "risk factors?"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DEE4F3-084E-A0D9-BEBD-08F8395DAECA}"/>
              </a:ext>
            </a:extLst>
          </p:cNvPr>
          <p:cNvSpPr txBox="1">
            <a:spLocks/>
          </p:cNvSpPr>
          <p:nvPr/>
        </p:nvSpPr>
        <p:spPr>
          <a:xfrm>
            <a:off x="521208" y="2569201"/>
            <a:ext cx="5360718" cy="4285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/>
              <a:t>Factors considered:</a:t>
            </a:r>
          </a:p>
          <a:p>
            <a:r>
              <a:rPr lang="en-US" sz="2400"/>
              <a:t>High cholesterol</a:t>
            </a:r>
          </a:p>
          <a:p>
            <a:r>
              <a:rPr lang="en-US" sz="2400"/>
              <a:t>High blood pressure</a:t>
            </a:r>
          </a:p>
          <a:p>
            <a:r>
              <a:rPr lang="en-US" sz="2400"/>
              <a:t>Obesity (BMI&gt;30)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71B32-BC8E-7F6F-7E72-929A6A784D21}"/>
              </a:ext>
            </a:extLst>
          </p:cNvPr>
          <p:cNvSpPr txBox="1">
            <a:spLocks/>
          </p:cNvSpPr>
          <p:nvPr/>
        </p:nvSpPr>
        <p:spPr>
          <a:xfrm>
            <a:off x="6523133" y="2569201"/>
            <a:ext cx="5360718" cy="42859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/>
              <a:t>Factors ignored:</a:t>
            </a:r>
          </a:p>
          <a:p>
            <a:r>
              <a:rPr lang="en-US" sz="2400"/>
              <a:t>Depression</a:t>
            </a:r>
          </a:p>
          <a:p>
            <a:r>
              <a:rPr lang="en-US" sz="2400"/>
              <a:t>Sleep apnea/insomnia post-diagnosis</a:t>
            </a:r>
          </a:p>
          <a:p>
            <a:pPr marL="0" indent="0">
              <a:buNone/>
            </a:pPr>
            <a:endParaRPr lang="en-US" sz="3200"/>
          </a:p>
          <a:p>
            <a:pPr marL="0" indent="0">
              <a:buNone/>
            </a:pPr>
            <a:endParaRPr lang="en-US" sz="3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C1FAA-B5D7-BDC7-52D2-453617CC6D82}"/>
              </a:ext>
            </a:extLst>
          </p:cNvPr>
          <p:cNvSpPr txBox="1"/>
          <p:nvPr/>
        </p:nvSpPr>
        <p:spPr>
          <a:xfrm>
            <a:off x="517408" y="1716851"/>
            <a:ext cx="104422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Health factors correlated with a positive cancer diagnosis in EDA </a:t>
            </a:r>
          </a:p>
        </p:txBody>
      </p:sp>
    </p:spTree>
    <p:extLst>
      <p:ext uri="{BB962C8B-B14F-4D97-AF65-F5344CB8AC3E}">
        <p14:creationId xmlns:p14="http://schemas.microsoft.com/office/powerpoint/2010/main" val="366850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4E993-31FC-2F35-EE6D-826BB27EF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93C-9BBC-7836-960B-C6CA7A5C5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Risk Factor: High Blood Pressure</a:t>
            </a:r>
          </a:p>
        </p:txBody>
      </p:sp>
      <p:pic>
        <p:nvPicPr>
          <p:cNvPr id="9" name="Picture 8" descr="A graph of cancer&#10;&#10;AI-generated content may be incorrect.">
            <a:extLst>
              <a:ext uri="{FF2B5EF4-FFF2-40B4-BE49-F238E27FC236}">
                <a16:creationId xmlns:a16="http://schemas.microsoft.com/office/drawing/2014/main" id="{E9FEA0DC-0608-4184-1370-6457B64A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264" y="1884393"/>
            <a:ext cx="6732903" cy="41451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23EEA-B55E-B020-5BC9-A7AE57E0077A}"/>
              </a:ext>
            </a:extLst>
          </p:cNvPr>
          <p:cNvSpPr txBox="1"/>
          <p:nvPr/>
        </p:nvSpPr>
        <p:spPr>
          <a:xfrm>
            <a:off x="957262" y="6157912"/>
            <a:ext cx="10172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Positive correlation examples were found for other analyzed cancer types as well.</a:t>
            </a:r>
          </a:p>
        </p:txBody>
      </p:sp>
    </p:spTree>
    <p:extLst>
      <p:ext uri="{BB962C8B-B14F-4D97-AF65-F5344CB8AC3E}">
        <p14:creationId xmlns:p14="http://schemas.microsoft.com/office/powerpoint/2010/main" val="580917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4FFE1E-0DC6-9F14-F956-2FC2D0D7C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3D9CC-BE8F-C900-B50D-5AB72B3E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Risk Factor: Coronary Heart Disease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FAC18A-3806-7379-172F-3062BA5AB8D6}"/>
              </a:ext>
            </a:extLst>
          </p:cNvPr>
          <p:cNvSpPr txBox="1"/>
          <p:nvPr/>
        </p:nvSpPr>
        <p:spPr>
          <a:xfrm>
            <a:off x="957262" y="6157912"/>
            <a:ext cx="10172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Positive correlation examples were found for other analyzed cancer types as well.</a:t>
            </a:r>
          </a:p>
        </p:txBody>
      </p:sp>
      <p:pic>
        <p:nvPicPr>
          <p:cNvPr id="4" name="Picture 3" descr="A graph of cancer rate&#10;&#10;AI-generated content may be incorrect.">
            <a:extLst>
              <a:ext uri="{FF2B5EF4-FFF2-40B4-BE49-F238E27FC236}">
                <a16:creationId xmlns:a16="http://schemas.microsoft.com/office/drawing/2014/main" id="{22F2EFE0-9C42-84C9-8E15-565E0CCA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80" y="1826683"/>
            <a:ext cx="7083425" cy="42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03871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33</Slides>
  <Notes>0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GestaltVTI</vt:lpstr>
      <vt:lpstr>AArete Project: Rising Cancer Incidence in Iowa</vt:lpstr>
      <vt:lpstr>Agenda</vt:lpstr>
      <vt:lpstr>Objective of Analysis</vt:lpstr>
      <vt:lpstr>Assumptions &amp; Challenges</vt:lpstr>
      <vt:lpstr>Hypothesis</vt:lpstr>
      <vt:lpstr>Methodology</vt:lpstr>
      <vt:lpstr>What are "risk factors?"</vt:lpstr>
      <vt:lpstr>Key Risk Factor: High Blood Pressure</vt:lpstr>
      <vt:lpstr>Key Risk Factor: Coronary Heart Disease</vt:lpstr>
      <vt:lpstr>Key Risk Factor: High Cholesterol</vt:lpstr>
      <vt:lpstr>What are "risky behaviors?"</vt:lpstr>
      <vt:lpstr>Key Risky Behavior: Binge Drinking</vt:lpstr>
      <vt:lpstr>Key Risky Behavior: Smoking</vt:lpstr>
      <vt:lpstr>Other factors in our data</vt:lpstr>
      <vt:lpstr>Data &amp; Results</vt:lpstr>
      <vt:lpstr>Data Breakdown</vt:lpstr>
      <vt:lpstr> </vt:lpstr>
      <vt:lpstr>Breast Cancer &amp; Binge Drinking</vt:lpstr>
      <vt:lpstr>County Outliers</vt:lpstr>
      <vt:lpstr>Prostate Cancer &amp; Binge Drinking</vt:lpstr>
      <vt:lpstr>County Outliers</vt:lpstr>
      <vt:lpstr>Lung Cancer &amp; High Cholesterol</vt:lpstr>
      <vt:lpstr>County Outliers</vt:lpstr>
      <vt:lpstr>Lung Cancer &amp; High Blood Pressure</vt:lpstr>
      <vt:lpstr>County Outliers</vt:lpstr>
      <vt:lpstr>Melanoma Cancer &amp; Binge Drinking</vt:lpstr>
      <vt:lpstr>County Outliers</vt:lpstr>
      <vt:lpstr>Recommendations for AArete</vt:lpstr>
      <vt:lpstr>Estimated Insurance Costs</vt:lpstr>
      <vt:lpstr>Recommendations for AArete</vt:lpstr>
      <vt:lpstr>Team Takeaways</vt:lpstr>
      <vt:lpstr>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AArete Project: Hypothesis Overview</dc:title>
  <dc:creator/>
  <cp:revision>3</cp:revision>
  <dcterms:created xsi:type="dcterms:W3CDTF">2025-04-10T13:22:05Z</dcterms:created>
  <dcterms:modified xsi:type="dcterms:W3CDTF">2025-05-13T18:52:44Z</dcterms:modified>
</cp:coreProperties>
</file>